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0" roundtripDataSignature="AMtx7mgqErXWu5A+UOKMZVOYLinf+2a8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78D0FD-2BE2-4289-83ED-052C6BBF0168}">
  <a:tblStyle styleId="{1978D0FD-2BE2-4289-83ED-052C6BBF0168}"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1" name="Shape 11"/>
        <p:cNvGrpSpPr/>
        <p:nvPr/>
      </p:nvGrpSpPr>
      <p:grpSpPr>
        <a:xfrm>
          <a:off x="0" y="0"/>
          <a:ext cx="0" cy="0"/>
          <a:chOff x="0" y="0"/>
          <a:chExt cx="0" cy="0"/>
        </a:xfrm>
      </p:grpSpPr>
      <p:sp>
        <p:nvSpPr>
          <p:cNvPr id="12" name="Google Shape;12;p4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5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7" name="Shape 17"/>
        <p:cNvGrpSpPr/>
        <p:nvPr/>
      </p:nvGrpSpPr>
      <p:grpSpPr>
        <a:xfrm>
          <a:off x="0" y="0"/>
          <a:ext cx="0" cy="0"/>
          <a:chOff x="0" y="0"/>
          <a:chExt cx="0" cy="0"/>
        </a:xfrm>
      </p:grpSpPr>
      <p:sp>
        <p:nvSpPr>
          <p:cNvPr id="18" name="Google Shape;18;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3" name="Shape 23"/>
        <p:cNvGrpSpPr/>
        <p:nvPr/>
      </p:nvGrpSpPr>
      <p:grpSpPr>
        <a:xfrm>
          <a:off x="0" y="0"/>
          <a:ext cx="0" cy="0"/>
          <a:chOff x="0" y="0"/>
          <a:chExt cx="0" cy="0"/>
        </a:xfrm>
      </p:grpSpPr>
      <p:sp>
        <p:nvSpPr>
          <p:cNvPr id="24" name="Google Shape;24;p4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29" name="Shape 29"/>
        <p:cNvGrpSpPr/>
        <p:nvPr/>
      </p:nvGrpSpPr>
      <p:grpSpPr>
        <a:xfrm>
          <a:off x="0" y="0"/>
          <a:ext cx="0" cy="0"/>
          <a:chOff x="0" y="0"/>
          <a:chExt cx="0" cy="0"/>
        </a:xfrm>
      </p:grpSpPr>
      <p:sp>
        <p:nvSpPr>
          <p:cNvPr id="30" name="Google Shape;30;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36" name="Shape 36"/>
        <p:cNvGrpSpPr/>
        <p:nvPr/>
      </p:nvGrpSpPr>
      <p:grpSpPr>
        <a:xfrm>
          <a:off x="0" y="0"/>
          <a:ext cx="0" cy="0"/>
          <a:chOff x="0" y="0"/>
          <a:chExt cx="0" cy="0"/>
        </a:xfrm>
      </p:grpSpPr>
      <p:sp>
        <p:nvSpPr>
          <p:cNvPr id="37" name="Google Shape;37;p4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4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4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5" name="Shape 45"/>
        <p:cNvGrpSpPr/>
        <p:nvPr/>
      </p:nvGrpSpPr>
      <p:grpSpPr>
        <a:xfrm>
          <a:off x="0" y="0"/>
          <a:ext cx="0" cy="0"/>
          <a:chOff x="0" y="0"/>
          <a:chExt cx="0" cy="0"/>
        </a:xfrm>
      </p:grpSpPr>
      <p:sp>
        <p:nvSpPr>
          <p:cNvPr id="46" name="Google Shape;46;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0" name="Shape 50"/>
        <p:cNvGrpSpPr/>
        <p:nvPr/>
      </p:nvGrpSpPr>
      <p:grpSpPr>
        <a:xfrm>
          <a:off x="0" y="0"/>
          <a:ext cx="0" cy="0"/>
          <a:chOff x="0" y="0"/>
          <a:chExt cx="0" cy="0"/>
        </a:xfrm>
      </p:grpSpPr>
      <p:sp>
        <p:nvSpPr>
          <p:cNvPr id="51" name="Google Shape;51;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5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5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5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64" name="Google Shape;64;p5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BFF"/>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jp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41.png"/><Relationship Id="rId6"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
          <p:cNvSpPr txBox="1"/>
          <p:nvPr/>
        </p:nvSpPr>
        <p:spPr>
          <a:xfrm>
            <a:off x="524607" y="1828508"/>
            <a:ext cx="190629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3200" u="none" cap="none" strike="noStrike">
                <a:solidFill>
                  <a:srgbClr val="3F3F3F"/>
                </a:solidFill>
                <a:latin typeface="Arial"/>
                <a:ea typeface="Arial"/>
                <a:cs typeface="Arial"/>
                <a:sym typeface="Arial"/>
              </a:rPr>
              <a:t>Double J</a:t>
            </a:r>
            <a:endParaRPr sz="3200">
              <a:solidFill>
                <a:srgbClr val="3F3F3F"/>
              </a:solidFill>
              <a:latin typeface="Arial"/>
              <a:ea typeface="Arial"/>
              <a:cs typeface="Arial"/>
              <a:sym typeface="Arial"/>
            </a:endParaRPr>
          </a:p>
        </p:txBody>
      </p:sp>
      <p:sp>
        <p:nvSpPr>
          <p:cNvPr id="85" name="Google Shape;85;p1"/>
          <p:cNvSpPr txBox="1"/>
          <p:nvPr/>
        </p:nvSpPr>
        <p:spPr>
          <a:xfrm>
            <a:off x="487663" y="2413283"/>
            <a:ext cx="372510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3000">
                <a:solidFill>
                  <a:schemeClr val="dk1"/>
                </a:solidFill>
                <a:latin typeface="Arial"/>
                <a:ea typeface="Arial"/>
                <a:cs typeface="Arial"/>
                <a:sym typeface="Arial"/>
              </a:rPr>
              <a:t>AI를 활용한 안면 인식 출결 시스템</a:t>
            </a:r>
            <a:endParaRPr/>
          </a:p>
        </p:txBody>
      </p:sp>
      <p:sp>
        <p:nvSpPr>
          <p:cNvPr id="86" name="Google Shape;86;p1"/>
          <p:cNvSpPr txBox="1"/>
          <p:nvPr/>
        </p:nvSpPr>
        <p:spPr>
          <a:xfrm>
            <a:off x="524607" y="3645018"/>
            <a:ext cx="246352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rgbClr val="3F3F3F"/>
                </a:solidFill>
                <a:latin typeface="Arial"/>
                <a:ea typeface="Arial"/>
                <a:cs typeface="Arial"/>
                <a:sym typeface="Arial"/>
              </a:rPr>
              <a:t>정보통계학과 최재혁</a:t>
            </a:r>
            <a:endParaRPr sz="1800">
              <a:solidFill>
                <a:srgbClr val="3F3F3F"/>
              </a:solidFill>
              <a:latin typeface="Arial"/>
              <a:ea typeface="Arial"/>
              <a:cs typeface="Arial"/>
              <a:sym typeface="Arial"/>
            </a:endParaRPr>
          </a:p>
          <a:p>
            <a:pPr indent="0" lvl="0" marL="0" marR="0" rtl="0" algn="l">
              <a:spcBef>
                <a:spcPts val="0"/>
              </a:spcBef>
              <a:spcAft>
                <a:spcPts val="0"/>
              </a:spcAft>
              <a:buNone/>
            </a:pPr>
            <a:r>
              <a:rPr lang="ko-KR" sz="1800">
                <a:solidFill>
                  <a:srgbClr val="3F3F3F"/>
                </a:solidFill>
                <a:latin typeface="Arial"/>
                <a:ea typeface="Arial"/>
                <a:cs typeface="Arial"/>
                <a:sym typeface="Arial"/>
              </a:rPr>
              <a:t>정보통계학과 박재영</a:t>
            </a:r>
            <a:endParaRPr/>
          </a:p>
        </p:txBody>
      </p:sp>
      <p:cxnSp>
        <p:nvCxnSpPr>
          <p:cNvPr id="87" name="Google Shape;87;p1"/>
          <p:cNvCxnSpPr/>
          <p:nvPr/>
        </p:nvCxnSpPr>
        <p:spPr>
          <a:xfrm>
            <a:off x="608497" y="3521279"/>
            <a:ext cx="716964" cy="0"/>
          </a:xfrm>
          <a:prstGeom prst="straightConnector1">
            <a:avLst/>
          </a:prstGeom>
          <a:noFill/>
          <a:ln cap="flat" cmpd="sng" w="57150">
            <a:solidFill>
              <a:srgbClr val="18608C"/>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grpSp>
        <p:nvGrpSpPr>
          <p:cNvPr id="229" name="Google Shape;229;p10"/>
          <p:cNvGrpSpPr/>
          <p:nvPr/>
        </p:nvGrpSpPr>
        <p:grpSpPr>
          <a:xfrm>
            <a:off x="-1" y="0"/>
            <a:ext cx="12192002" cy="142613"/>
            <a:chOff x="-1" y="0"/>
            <a:chExt cx="12192002" cy="142613"/>
          </a:xfrm>
        </p:grpSpPr>
        <p:sp>
          <p:nvSpPr>
            <p:cNvPr id="230" name="Google Shape;230;p10"/>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1" name="Google Shape;231;p10"/>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232" name="Google Shape;232;p10"/>
          <p:cNvSpPr txBox="1"/>
          <p:nvPr/>
        </p:nvSpPr>
        <p:spPr>
          <a:xfrm>
            <a:off x="318782" y="427839"/>
            <a:ext cx="159370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2) HTML  </a:t>
            </a:r>
            <a:endParaRPr/>
          </a:p>
        </p:txBody>
      </p:sp>
      <p:grpSp>
        <p:nvGrpSpPr>
          <p:cNvPr id="233" name="Google Shape;233;p10"/>
          <p:cNvGrpSpPr/>
          <p:nvPr/>
        </p:nvGrpSpPr>
        <p:grpSpPr>
          <a:xfrm>
            <a:off x="9657304" y="351002"/>
            <a:ext cx="2345884" cy="338554"/>
            <a:chOff x="8616305" y="636669"/>
            <a:chExt cx="2345884" cy="338554"/>
          </a:xfrm>
        </p:grpSpPr>
        <p:sp>
          <p:nvSpPr>
            <p:cNvPr id="234" name="Google Shape;234;p10"/>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235" name="Google Shape;235;p10"/>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6" name="Google Shape;236;p10"/>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237" name="Google Shape;237;p10"/>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38" name="Google Shape;238;p10"/>
          <p:cNvGrpSpPr/>
          <p:nvPr/>
        </p:nvGrpSpPr>
        <p:grpSpPr>
          <a:xfrm>
            <a:off x="584164" y="4910268"/>
            <a:ext cx="11136086" cy="1560848"/>
            <a:chOff x="6811859" y="1617478"/>
            <a:chExt cx="9588535" cy="1164956"/>
          </a:xfrm>
        </p:grpSpPr>
        <p:sp>
          <p:nvSpPr>
            <p:cNvPr id="239" name="Google Shape;239;p10"/>
            <p:cNvSpPr txBox="1"/>
            <p:nvPr/>
          </p:nvSpPr>
          <p:spPr>
            <a:xfrm>
              <a:off x="6811859" y="1617478"/>
              <a:ext cx="1385812" cy="356508"/>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Gnu.html</a:t>
              </a:r>
              <a:endParaRPr sz="2400">
                <a:solidFill>
                  <a:schemeClr val="lt1"/>
                </a:solidFill>
                <a:latin typeface="Arial"/>
                <a:ea typeface="Arial"/>
                <a:cs typeface="Arial"/>
                <a:sym typeface="Arial"/>
              </a:endParaRPr>
            </a:p>
          </p:txBody>
        </p:sp>
        <p:sp>
          <p:nvSpPr>
            <p:cNvPr id="240" name="Google Shape;240;p10"/>
            <p:cNvSpPr txBox="1"/>
            <p:nvPr/>
          </p:nvSpPr>
          <p:spPr>
            <a:xfrm>
              <a:off x="6811859" y="2024383"/>
              <a:ext cx="9588535" cy="758051"/>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헤더 부분에 스크롤 대비 투명도 지정 floating 버튼에도 스크롤 대비 투명도 지정 </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통합로그인 버튼으로 구성</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오른쪽 하단 사용설명서 설정</a:t>
              </a:r>
              <a:endParaRPr sz="2000">
                <a:solidFill>
                  <a:schemeClr val="dk1"/>
                </a:solidFill>
                <a:latin typeface="Arial"/>
                <a:ea typeface="Arial"/>
                <a:cs typeface="Arial"/>
                <a:sym typeface="Arial"/>
              </a:endParaRPr>
            </a:p>
          </p:txBody>
        </p:sp>
      </p:grpSp>
      <p:sp>
        <p:nvSpPr>
          <p:cNvPr id="241" name="Google Shape;241;p10"/>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242" name="Google Shape;242;p10"/>
          <p:cNvPicPr preferRelativeResize="0"/>
          <p:nvPr/>
        </p:nvPicPr>
        <p:blipFill rotWithShape="1">
          <a:blip r:embed="rId3">
            <a:alphaModFix/>
          </a:blip>
          <a:srcRect b="0" l="0" r="0" t="0"/>
          <a:stretch/>
        </p:blipFill>
        <p:spPr>
          <a:xfrm>
            <a:off x="2951695" y="1312026"/>
            <a:ext cx="5817553" cy="27348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11"/>
          <p:cNvGrpSpPr/>
          <p:nvPr/>
        </p:nvGrpSpPr>
        <p:grpSpPr>
          <a:xfrm>
            <a:off x="-1" y="0"/>
            <a:ext cx="12192002" cy="142613"/>
            <a:chOff x="-1" y="0"/>
            <a:chExt cx="12192002" cy="142613"/>
          </a:xfrm>
        </p:grpSpPr>
        <p:sp>
          <p:nvSpPr>
            <p:cNvPr id="248" name="Google Shape;248;p11"/>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49" name="Google Shape;249;p11"/>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250" name="Google Shape;250;p11"/>
          <p:cNvSpPr txBox="1"/>
          <p:nvPr/>
        </p:nvSpPr>
        <p:spPr>
          <a:xfrm>
            <a:off x="318782" y="427839"/>
            <a:ext cx="159370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2) HTML  </a:t>
            </a:r>
            <a:endParaRPr/>
          </a:p>
        </p:txBody>
      </p:sp>
      <p:grpSp>
        <p:nvGrpSpPr>
          <p:cNvPr id="251" name="Google Shape;251;p11"/>
          <p:cNvGrpSpPr/>
          <p:nvPr/>
        </p:nvGrpSpPr>
        <p:grpSpPr>
          <a:xfrm>
            <a:off x="9657304" y="351002"/>
            <a:ext cx="2345884" cy="338554"/>
            <a:chOff x="8616305" y="636669"/>
            <a:chExt cx="2345884" cy="338554"/>
          </a:xfrm>
        </p:grpSpPr>
        <p:sp>
          <p:nvSpPr>
            <p:cNvPr id="252" name="Google Shape;252;p11"/>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253" name="Google Shape;253;p11"/>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54" name="Google Shape;254;p11"/>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255" name="Google Shape;255;p11"/>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56" name="Google Shape;256;p11"/>
          <p:cNvGrpSpPr/>
          <p:nvPr/>
        </p:nvGrpSpPr>
        <p:grpSpPr>
          <a:xfrm>
            <a:off x="584162" y="4910269"/>
            <a:ext cx="11136087" cy="1253071"/>
            <a:chOff x="6811858" y="1617478"/>
            <a:chExt cx="9588537" cy="935243"/>
          </a:xfrm>
        </p:grpSpPr>
        <p:sp>
          <p:nvSpPr>
            <p:cNvPr id="257" name="Google Shape;257;p11"/>
            <p:cNvSpPr txBox="1"/>
            <p:nvPr/>
          </p:nvSpPr>
          <p:spPr>
            <a:xfrm>
              <a:off x="6811858" y="1617478"/>
              <a:ext cx="1587510" cy="344569"/>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register.html</a:t>
              </a:r>
              <a:endParaRPr sz="2400">
                <a:solidFill>
                  <a:schemeClr val="lt1"/>
                </a:solidFill>
                <a:latin typeface="Arial"/>
                <a:ea typeface="Arial"/>
                <a:cs typeface="Arial"/>
                <a:sym typeface="Arial"/>
              </a:endParaRPr>
            </a:p>
          </p:txBody>
        </p:sp>
        <p:sp>
          <p:nvSpPr>
            <p:cNvPr id="258" name="Google Shape;258;p11"/>
            <p:cNvSpPr txBox="1"/>
            <p:nvPr/>
          </p:nvSpPr>
          <p:spPr>
            <a:xfrm>
              <a:off x="6811859" y="2024383"/>
              <a:ext cx="9588535" cy="528338"/>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Floating 버튼과 사용자 이름,학번,이메일을 통한 회원가입</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회원가입과 얼굴사진 캡처 기능 수행과 동시에 모델 재학습</a:t>
              </a:r>
              <a:endParaRPr sz="2000">
                <a:solidFill>
                  <a:schemeClr val="dk1"/>
                </a:solidFill>
                <a:latin typeface="Arial"/>
                <a:ea typeface="Arial"/>
                <a:cs typeface="Arial"/>
                <a:sym typeface="Arial"/>
              </a:endParaRPr>
            </a:p>
          </p:txBody>
        </p:sp>
      </p:grpSp>
      <p:sp>
        <p:nvSpPr>
          <p:cNvPr id="259" name="Google Shape;259;p11"/>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60" name="Google Shape;260;p11"/>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261" name="Google Shape;261;p11"/>
          <p:cNvPicPr preferRelativeResize="0"/>
          <p:nvPr/>
        </p:nvPicPr>
        <p:blipFill rotWithShape="1">
          <a:blip r:embed="rId3">
            <a:alphaModFix/>
          </a:blip>
          <a:srcRect b="0" l="0" r="0" t="0"/>
          <a:stretch/>
        </p:blipFill>
        <p:spPr>
          <a:xfrm>
            <a:off x="2262277" y="976551"/>
            <a:ext cx="7667445" cy="36390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12"/>
          <p:cNvGrpSpPr/>
          <p:nvPr/>
        </p:nvGrpSpPr>
        <p:grpSpPr>
          <a:xfrm>
            <a:off x="-1" y="0"/>
            <a:ext cx="12192002" cy="142613"/>
            <a:chOff x="-1" y="0"/>
            <a:chExt cx="12192002" cy="142613"/>
          </a:xfrm>
        </p:grpSpPr>
        <p:sp>
          <p:nvSpPr>
            <p:cNvPr id="267" name="Google Shape;267;p12"/>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8" name="Google Shape;268;p12"/>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269" name="Google Shape;269;p12"/>
          <p:cNvSpPr txBox="1"/>
          <p:nvPr/>
        </p:nvSpPr>
        <p:spPr>
          <a:xfrm>
            <a:off x="318782" y="427839"/>
            <a:ext cx="159370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2) HTML  </a:t>
            </a:r>
            <a:endParaRPr/>
          </a:p>
        </p:txBody>
      </p:sp>
      <p:grpSp>
        <p:nvGrpSpPr>
          <p:cNvPr id="270" name="Google Shape;270;p12"/>
          <p:cNvGrpSpPr/>
          <p:nvPr/>
        </p:nvGrpSpPr>
        <p:grpSpPr>
          <a:xfrm>
            <a:off x="9657304" y="351002"/>
            <a:ext cx="2345884" cy="338554"/>
            <a:chOff x="8616305" y="636669"/>
            <a:chExt cx="2345884" cy="338554"/>
          </a:xfrm>
        </p:grpSpPr>
        <p:sp>
          <p:nvSpPr>
            <p:cNvPr id="271" name="Google Shape;271;p12"/>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272" name="Google Shape;272;p12"/>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73" name="Google Shape;273;p12"/>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274" name="Google Shape;274;p12"/>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75" name="Google Shape;275;p12"/>
          <p:cNvGrpSpPr/>
          <p:nvPr/>
        </p:nvGrpSpPr>
        <p:grpSpPr>
          <a:xfrm>
            <a:off x="584162" y="4910268"/>
            <a:ext cx="11136087" cy="1253073"/>
            <a:chOff x="6811858" y="1617478"/>
            <a:chExt cx="9588537" cy="935245"/>
          </a:xfrm>
        </p:grpSpPr>
        <p:sp>
          <p:nvSpPr>
            <p:cNvPr id="276" name="Google Shape;276;p12"/>
            <p:cNvSpPr txBox="1"/>
            <p:nvPr/>
          </p:nvSpPr>
          <p:spPr>
            <a:xfrm>
              <a:off x="6811858" y="1617478"/>
              <a:ext cx="2429634" cy="344569"/>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login.htmll</a:t>
              </a:r>
              <a:endParaRPr sz="2400">
                <a:solidFill>
                  <a:schemeClr val="lt1"/>
                </a:solidFill>
                <a:latin typeface="Arial"/>
                <a:ea typeface="Arial"/>
                <a:cs typeface="Arial"/>
                <a:sym typeface="Arial"/>
              </a:endParaRPr>
            </a:p>
          </p:txBody>
        </p:sp>
        <p:sp>
          <p:nvSpPr>
            <p:cNvPr id="277" name="Google Shape;277;p12"/>
            <p:cNvSpPr txBox="1"/>
            <p:nvPr/>
          </p:nvSpPr>
          <p:spPr>
            <a:xfrm>
              <a:off x="6811859" y="2024384"/>
              <a:ext cx="9588535" cy="528339"/>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Floating 버튼과 학생 이름과 학번으로 로그인</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전체적인 배치는 학교 홈페이지와 같게 설정</a:t>
              </a:r>
              <a:endParaRPr sz="2000">
                <a:solidFill>
                  <a:schemeClr val="dk1"/>
                </a:solidFill>
                <a:latin typeface="Arial"/>
                <a:ea typeface="Arial"/>
                <a:cs typeface="Arial"/>
                <a:sym typeface="Arial"/>
              </a:endParaRPr>
            </a:p>
          </p:txBody>
        </p:sp>
      </p:grpSp>
      <p:sp>
        <p:nvSpPr>
          <p:cNvPr id="278" name="Google Shape;278;p12"/>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79" name="Google Shape;279;p12"/>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80" name="Google Shape;280;p12"/>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81" name="Google Shape;281;p12"/>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282" name="Google Shape;282;p12"/>
          <p:cNvPicPr preferRelativeResize="0"/>
          <p:nvPr/>
        </p:nvPicPr>
        <p:blipFill rotWithShape="1">
          <a:blip r:embed="rId3">
            <a:alphaModFix/>
          </a:blip>
          <a:srcRect b="0" l="0" r="0" t="0"/>
          <a:stretch/>
        </p:blipFill>
        <p:spPr>
          <a:xfrm>
            <a:off x="2474909" y="1089661"/>
            <a:ext cx="7182395" cy="34128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13"/>
          <p:cNvGrpSpPr/>
          <p:nvPr/>
        </p:nvGrpSpPr>
        <p:grpSpPr>
          <a:xfrm>
            <a:off x="-1" y="0"/>
            <a:ext cx="12192002" cy="142613"/>
            <a:chOff x="-1" y="0"/>
            <a:chExt cx="12192002" cy="142613"/>
          </a:xfrm>
        </p:grpSpPr>
        <p:sp>
          <p:nvSpPr>
            <p:cNvPr id="288" name="Google Shape;288;p13"/>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89" name="Google Shape;289;p13"/>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290" name="Google Shape;290;p13"/>
          <p:cNvSpPr txBox="1"/>
          <p:nvPr/>
        </p:nvSpPr>
        <p:spPr>
          <a:xfrm>
            <a:off x="318782" y="427839"/>
            <a:ext cx="135767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2) HTML  </a:t>
            </a:r>
            <a:endParaRPr/>
          </a:p>
        </p:txBody>
      </p:sp>
      <p:grpSp>
        <p:nvGrpSpPr>
          <p:cNvPr id="291" name="Google Shape;291;p13"/>
          <p:cNvGrpSpPr/>
          <p:nvPr/>
        </p:nvGrpSpPr>
        <p:grpSpPr>
          <a:xfrm>
            <a:off x="9657304" y="351002"/>
            <a:ext cx="2345884" cy="338554"/>
            <a:chOff x="8616305" y="636669"/>
            <a:chExt cx="2345884" cy="338554"/>
          </a:xfrm>
        </p:grpSpPr>
        <p:sp>
          <p:nvSpPr>
            <p:cNvPr id="292" name="Google Shape;292;p13"/>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293" name="Google Shape;293;p13"/>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94" name="Google Shape;294;p13"/>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295" name="Google Shape;295;p13"/>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96" name="Google Shape;296;p13"/>
          <p:cNvGrpSpPr/>
          <p:nvPr/>
        </p:nvGrpSpPr>
        <p:grpSpPr>
          <a:xfrm>
            <a:off x="584162" y="4910269"/>
            <a:ext cx="11136087" cy="1253071"/>
            <a:chOff x="6811858" y="1617478"/>
            <a:chExt cx="9588537" cy="935243"/>
          </a:xfrm>
        </p:grpSpPr>
        <p:sp>
          <p:nvSpPr>
            <p:cNvPr id="297" name="Google Shape;297;p13"/>
            <p:cNvSpPr txBox="1"/>
            <p:nvPr/>
          </p:nvSpPr>
          <p:spPr>
            <a:xfrm>
              <a:off x="6811858" y="1617478"/>
              <a:ext cx="2770991" cy="344569"/>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logged_page.html</a:t>
              </a:r>
              <a:endParaRPr sz="2400">
                <a:solidFill>
                  <a:schemeClr val="lt1"/>
                </a:solidFill>
                <a:latin typeface="Arial"/>
                <a:ea typeface="Arial"/>
                <a:cs typeface="Arial"/>
                <a:sym typeface="Arial"/>
              </a:endParaRPr>
            </a:p>
          </p:txBody>
        </p:sp>
        <p:sp>
          <p:nvSpPr>
            <p:cNvPr id="298" name="Google Shape;298;p13"/>
            <p:cNvSpPr txBox="1"/>
            <p:nvPr/>
          </p:nvSpPr>
          <p:spPr>
            <a:xfrm>
              <a:off x="6811859" y="2024383"/>
              <a:ext cx="9588535" cy="528338"/>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교수용 페이지 화면설정</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출결확인 이메일 입력 form과 실시간 강의 목록 form 구성</a:t>
              </a:r>
              <a:endParaRPr sz="2000">
                <a:solidFill>
                  <a:schemeClr val="dk1"/>
                </a:solidFill>
                <a:latin typeface="Arial"/>
                <a:ea typeface="Arial"/>
                <a:cs typeface="Arial"/>
                <a:sym typeface="Arial"/>
              </a:endParaRPr>
            </a:p>
          </p:txBody>
        </p:sp>
      </p:grpSp>
      <p:sp>
        <p:nvSpPr>
          <p:cNvPr id="299" name="Google Shape;299;p13"/>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00" name="Google Shape;300;p13"/>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01" name="Google Shape;301;p13"/>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02" name="Google Shape;302;p13"/>
          <p:cNvPicPr preferRelativeResize="0"/>
          <p:nvPr/>
        </p:nvPicPr>
        <p:blipFill rotWithShape="1">
          <a:blip r:embed="rId3">
            <a:alphaModFix/>
          </a:blip>
          <a:srcRect b="0" l="0" r="0" t="0"/>
          <a:stretch/>
        </p:blipFill>
        <p:spPr>
          <a:xfrm>
            <a:off x="729505" y="1386209"/>
            <a:ext cx="5366495" cy="2844996"/>
          </a:xfrm>
          <a:prstGeom prst="rect">
            <a:avLst/>
          </a:prstGeom>
          <a:noFill/>
          <a:ln>
            <a:noFill/>
          </a:ln>
        </p:spPr>
      </p:pic>
      <p:pic>
        <p:nvPicPr>
          <p:cNvPr id="303" name="Google Shape;303;p13"/>
          <p:cNvPicPr preferRelativeResize="0"/>
          <p:nvPr/>
        </p:nvPicPr>
        <p:blipFill rotWithShape="1">
          <a:blip r:embed="rId4">
            <a:alphaModFix/>
          </a:blip>
          <a:srcRect b="0" l="0" r="0" t="0"/>
          <a:stretch/>
        </p:blipFill>
        <p:spPr>
          <a:xfrm>
            <a:off x="6244358" y="1434764"/>
            <a:ext cx="5417290" cy="27478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pSp>
        <p:nvGrpSpPr>
          <p:cNvPr id="308" name="Google Shape;308;p14"/>
          <p:cNvGrpSpPr/>
          <p:nvPr/>
        </p:nvGrpSpPr>
        <p:grpSpPr>
          <a:xfrm>
            <a:off x="-1" y="0"/>
            <a:ext cx="12192002" cy="142613"/>
            <a:chOff x="-1" y="0"/>
            <a:chExt cx="12192002" cy="142613"/>
          </a:xfrm>
        </p:grpSpPr>
        <p:sp>
          <p:nvSpPr>
            <p:cNvPr id="309" name="Google Shape;309;p14"/>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0" name="Google Shape;310;p14"/>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311" name="Google Shape;311;p14"/>
          <p:cNvSpPr txBox="1"/>
          <p:nvPr/>
        </p:nvSpPr>
        <p:spPr>
          <a:xfrm>
            <a:off x="318782" y="427839"/>
            <a:ext cx="135767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2) HTML  </a:t>
            </a:r>
            <a:endParaRPr/>
          </a:p>
        </p:txBody>
      </p:sp>
      <p:grpSp>
        <p:nvGrpSpPr>
          <p:cNvPr id="312" name="Google Shape;312;p14"/>
          <p:cNvGrpSpPr/>
          <p:nvPr/>
        </p:nvGrpSpPr>
        <p:grpSpPr>
          <a:xfrm>
            <a:off x="9657304" y="351002"/>
            <a:ext cx="2345884" cy="338554"/>
            <a:chOff x="8616305" y="636669"/>
            <a:chExt cx="2345884" cy="338554"/>
          </a:xfrm>
        </p:grpSpPr>
        <p:sp>
          <p:nvSpPr>
            <p:cNvPr id="313" name="Google Shape;313;p14"/>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314" name="Google Shape;314;p14"/>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15" name="Google Shape;315;p14"/>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316" name="Google Shape;316;p14"/>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17" name="Google Shape;317;p14"/>
          <p:cNvGrpSpPr/>
          <p:nvPr/>
        </p:nvGrpSpPr>
        <p:grpSpPr>
          <a:xfrm>
            <a:off x="584162" y="4910269"/>
            <a:ext cx="11136087" cy="1253071"/>
            <a:chOff x="6811858" y="1617478"/>
            <a:chExt cx="9588537" cy="935243"/>
          </a:xfrm>
        </p:grpSpPr>
        <p:sp>
          <p:nvSpPr>
            <p:cNvPr id="318" name="Google Shape;318;p14"/>
            <p:cNvSpPr txBox="1"/>
            <p:nvPr/>
          </p:nvSpPr>
          <p:spPr>
            <a:xfrm>
              <a:off x="6811858" y="1617478"/>
              <a:ext cx="2770991" cy="344569"/>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logged_page.html</a:t>
              </a:r>
              <a:endParaRPr sz="2400">
                <a:solidFill>
                  <a:schemeClr val="lt1"/>
                </a:solidFill>
                <a:latin typeface="Arial"/>
                <a:ea typeface="Arial"/>
                <a:cs typeface="Arial"/>
                <a:sym typeface="Arial"/>
              </a:endParaRPr>
            </a:p>
          </p:txBody>
        </p:sp>
        <p:sp>
          <p:nvSpPr>
            <p:cNvPr id="319" name="Google Shape;319;p14"/>
            <p:cNvSpPr txBox="1"/>
            <p:nvPr/>
          </p:nvSpPr>
          <p:spPr>
            <a:xfrm>
              <a:off x="6811859" y="2024383"/>
              <a:ext cx="9588535" cy="528338"/>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학생용 페이지 화면 설정</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대면 출석 form 구성 및 실시간 강의목록 form 구성</a:t>
              </a:r>
              <a:endParaRPr sz="2000">
                <a:solidFill>
                  <a:schemeClr val="dk1"/>
                </a:solidFill>
                <a:latin typeface="Arial"/>
                <a:ea typeface="Arial"/>
                <a:cs typeface="Arial"/>
                <a:sym typeface="Arial"/>
              </a:endParaRPr>
            </a:p>
          </p:txBody>
        </p:sp>
      </p:grpSp>
      <p:sp>
        <p:nvSpPr>
          <p:cNvPr id="320" name="Google Shape;320;p14"/>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1" name="Google Shape;321;p14"/>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22" name="Google Shape;322;p14"/>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323" name="Google Shape;323;p14"/>
          <p:cNvPicPr preferRelativeResize="0"/>
          <p:nvPr/>
        </p:nvPicPr>
        <p:blipFill rotWithShape="1">
          <a:blip r:embed="rId3">
            <a:alphaModFix/>
          </a:blip>
          <a:srcRect b="0" l="0" r="0" t="0"/>
          <a:stretch/>
        </p:blipFill>
        <p:spPr>
          <a:xfrm>
            <a:off x="827446" y="1375034"/>
            <a:ext cx="5268554" cy="2842061"/>
          </a:xfrm>
          <a:prstGeom prst="rect">
            <a:avLst/>
          </a:prstGeom>
          <a:noFill/>
          <a:ln>
            <a:noFill/>
          </a:ln>
        </p:spPr>
      </p:pic>
      <p:pic>
        <p:nvPicPr>
          <p:cNvPr id="324" name="Google Shape;324;p14"/>
          <p:cNvPicPr preferRelativeResize="0"/>
          <p:nvPr/>
        </p:nvPicPr>
        <p:blipFill rotWithShape="1">
          <a:blip r:embed="rId4">
            <a:alphaModFix/>
          </a:blip>
          <a:srcRect b="0" l="0" r="0" t="0"/>
          <a:stretch/>
        </p:blipFill>
        <p:spPr>
          <a:xfrm>
            <a:off x="6340860" y="1375034"/>
            <a:ext cx="5294313" cy="28420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id="329" name="Google Shape;329;p15"/>
          <p:cNvGrpSpPr/>
          <p:nvPr/>
        </p:nvGrpSpPr>
        <p:grpSpPr>
          <a:xfrm>
            <a:off x="-1" y="0"/>
            <a:ext cx="12192002" cy="142613"/>
            <a:chOff x="-1" y="0"/>
            <a:chExt cx="12192002" cy="142613"/>
          </a:xfrm>
        </p:grpSpPr>
        <p:sp>
          <p:nvSpPr>
            <p:cNvPr id="330" name="Google Shape;330;p15"/>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1" name="Google Shape;331;p15"/>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332" name="Google Shape;332;p15"/>
          <p:cNvSpPr txBox="1"/>
          <p:nvPr/>
        </p:nvSpPr>
        <p:spPr>
          <a:xfrm>
            <a:off x="318782" y="427839"/>
            <a:ext cx="179087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3) OpenCV  </a:t>
            </a:r>
            <a:endParaRPr/>
          </a:p>
        </p:txBody>
      </p:sp>
      <p:grpSp>
        <p:nvGrpSpPr>
          <p:cNvPr id="333" name="Google Shape;333;p15"/>
          <p:cNvGrpSpPr/>
          <p:nvPr/>
        </p:nvGrpSpPr>
        <p:grpSpPr>
          <a:xfrm>
            <a:off x="9657304" y="351002"/>
            <a:ext cx="2345884" cy="338554"/>
            <a:chOff x="8616305" y="636669"/>
            <a:chExt cx="2345884" cy="338554"/>
          </a:xfrm>
        </p:grpSpPr>
        <p:sp>
          <p:nvSpPr>
            <p:cNvPr id="334" name="Google Shape;334;p15"/>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335" name="Google Shape;335;p15"/>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6" name="Google Shape;336;p15"/>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337" name="Google Shape;337;p15"/>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38" name="Google Shape;338;p15"/>
          <p:cNvGrpSpPr/>
          <p:nvPr/>
        </p:nvGrpSpPr>
        <p:grpSpPr>
          <a:xfrm>
            <a:off x="584162" y="4910268"/>
            <a:ext cx="11136087" cy="1868625"/>
            <a:chOff x="6811858" y="1617478"/>
            <a:chExt cx="9588537" cy="1394669"/>
          </a:xfrm>
        </p:grpSpPr>
        <p:sp>
          <p:nvSpPr>
            <p:cNvPr id="339" name="Google Shape;339;p15"/>
            <p:cNvSpPr txBox="1"/>
            <p:nvPr/>
          </p:nvSpPr>
          <p:spPr>
            <a:xfrm>
              <a:off x="6811858" y="1617478"/>
              <a:ext cx="2672575" cy="344569"/>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Capture_Image.py</a:t>
              </a:r>
              <a:endParaRPr sz="2400">
                <a:solidFill>
                  <a:schemeClr val="lt1"/>
                </a:solidFill>
                <a:latin typeface="Arial"/>
                <a:ea typeface="Arial"/>
                <a:cs typeface="Arial"/>
                <a:sym typeface="Arial"/>
              </a:endParaRPr>
            </a:p>
          </p:txBody>
        </p:sp>
        <p:sp>
          <p:nvSpPr>
            <p:cNvPr id="340" name="Google Shape;340;p15"/>
            <p:cNvSpPr txBox="1"/>
            <p:nvPr/>
          </p:nvSpPr>
          <p:spPr>
            <a:xfrm>
              <a:off x="6811859" y="2024384"/>
              <a:ext cx="9588535" cy="987763"/>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회원가입 시 이미지를 웹캠에서 받아서 저장하는 함수</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Haarcascade_front_default.xml모델을 통해서 얼굴 부분만 그리드</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haarcascade_eye.xml 모델로 눈 위치 그리드</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학생 세부사항은 studentDetails.csv에 저장</a:t>
              </a:r>
              <a:endParaRPr sz="2000">
                <a:solidFill>
                  <a:schemeClr val="dk1"/>
                </a:solidFill>
                <a:latin typeface="Arial"/>
                <a:ea typeface="Arial"/>
                <a:cs typeface="Arial"/>
                <a:sym typeface="Arial"/>
              </a:endParaRPr>
            </a:p>
          </p:txBody>
        </p:sp>
      </p:grpSp>
      <p:sp>
        <p:nvSpPr>
          <p:cNvPr id="341" name="Google Shape;341;p15"/>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2" name="Google Shape;342;p15"/>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3" name="Google Shape;343;p15"/>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4" name="Google Shape;344;p15"/>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5" name="Google Shape;345;p15"/>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46" name="Google Shape;346;p15"/>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descr="EMB0000415c553c" id="347" name="Google Shape;347;p15"/>
          <p:cNvPicPr preferRelativeResize="0"/>
          <p:nvPr/>
        </p:nvPicPr>
        <p:blipFill rotWithShape="1">
          <a:blip r:embed="rId3">
            <a:alphaModFix/>
          </a:blip>
          <a:srcRect b="0" l="0" r="0" t="0"/>
          <a:stretch/>
        </p:blipFill>
        <p:spPr>
          <a:xfrm>
            <a:off x="5890953" y="1040524"/>
            <a:ext cx="5582044" cy="3531476"/>
          </a:xfrm>
          <a:prstGeom prst="rect">
            <a:avLst/>
          </a:prstGeom>
          <a:noFill/>
          <a:ln>
            <a:noFill/>
          </a:ln>
        </p:spPr>
      </p:pic>
      <p:sp>
        <p:nvSpPr>
          <p:cNvPr id="348" name="Google Shape;348;p15"/>
          <p:cNvSpPr/>
          <p:nvPr/>
        </p:nvSpPr>
        <p:spPr>
          <a:xfrm>
            <a:off x="5920311" y="3244334"/>
            <a:ext cx="3513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Malgun Gothic"/>
                <a:ea typeface="Malgun Gothic"/>
                <a:cs typeface="Malgun Gothic"/>
                <a:sym typeface="Malgun Gothic"/>
              </a:rPr>
              <a:t>H</a:t>
            </a:r>
            <a:endParaRPr sz="1800">
              <a:solidFill>
                <a:schemeClr val="dk1"/>
              </a:solidFill>
              <a:latin typeface="Malgun Gothic"/>
              <a:ea typeface="Malgun Gothic"/>
              <a:cs typeface="Malgun Gothic"/>
              <a:sym typeface="Malgun Gothic"/>
            </a:endParaRPr>
          </a:p>
        </p:txBody>
      </p:sp>
      <p:pic>
        <p:nvPicPr>
          <p:cNvPr id="349" name="Google Shape;349;p15"/>
          <p:cNvPicPr preferRelativeResize="0"/>
          <p:nvPr/>
        </p:nvPicPr>
        <p:blipFill rotWithShape="1">
          <a:blip r:embed="rId4">
            <a:alphaModFix/>
          </a:blip>
          <a:srcRect b="0" l="0" r="0" t="0"/>
          <a:stretch/>
        </p:blipFill>
        <p:spPr>
          <a:xfrm>
            <a:off x="867855" y="1040524"/>
            <a:ext cx="4438435" cy="3531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pSp>
        <p:nvGrpSpPr>
          <p:cNvPr id="354" name="Google Shape;354;p16"/>
          <p:cNvGrpSpPr/>
          <p:nvPr/>
        </p:nvGrpSpPr>
        <p:grpSpPr>
          <a:xfrm>
            <a:off x="-1" y="0"/>
            <a:ext cx="12192002" cy="142613"/>
            <a:chOff x="-1" y="0"/>
            <a:chExt cx="12192002" cy="142613"/>
          </a:xfrm>
        </p:grpSpPr>
        <p:sp>
          <p:nvSpPr>
            <p:cNvPr id="355" name="Google Shape;355;p16"/>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6" name="Google Shape;356;p16"/>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357" name="Google Shape;357;p16"/>
          <p:cNvSpPr txBox="1"/>
          <p:nvPr/>
        </p:nvSpPr>
        <p:spPr>
          <a:xfrm>
            <a:off x="318782" y="427839"/>
            <a:ext cx="179087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3) OpenCV  </a:t>
            </a:r>
            <a:endParaRPr/>
          </a:p>
        </p:txBody>
      </p:sp>
      <p:grpSp>
        <p:nvGrpSpPr>
          <p:cNvPr id="358" name="Google Shape;358;p16"/>
          <p:cNvGrpSpPr/>
          <p:nvPr/>
        </p:nvGrpSpPr>
        <p:grpSpPr>
          <a:xfrm>
            <a:off x="9657304" y="351002"/>
            <a:ext cx="2345884" cy="338554"/>
            <a:chOff x="8616305" y="636669"/>
            <a:chExt cx="2345884" cy="338554"/>
          </a:xfrm>
        </p:grpSpPr>
        <p:sp>
          <p:nvSpPr>
            <p:cNvPr id="359" name="Google Shape;359;p16"/>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360" name="Google Shape;360;p16"/>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61" name="Google Shape;361;p16"/>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362" name="Google Shape;362;p16"/>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63" name="Google Shape;363;p16"/>
          <p:cNvGrpSpPr/>
          <p:nvPr/>
        </p:nvGrpSpPr>
        <p:grpSpPr>
          <a:xfrm>
            <a:off x="584162" y="4910268"/>
            <a:ext cx="11136087" cy="1253073"/>
            <a:chOff x="6811858" y="1617478"/>
            <a:chExt cx="9588537" cy="935245"/>
          </a:xfrm>
        </p:grpSpPr>
        <p:sp>
          <p:nvSpPr>
            <p:cNvPr id="364" name="Google Shape;364;p16"/>
            <p:cNvSpPr txBox="1"/>
            <p:nvPr/>
          </p:nvSpPr>
          <p:spPr>
            <a:xfrm>
              <a:off x="6811858" y="1617478"/>
              <a:ext cx="2429634" cy="344569"/>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Train_Image.py</a:t>
              </a:r>
              <a:endParaRPr sz="2400">
                <a:solidFill>
                  <a:schemeClr val="lt1"/>
                </a:solidFill>
                <a:latin typeface="Arial"/>
                <a:ea typeface="Arial"/>
                <a:cs typeface="Arial"/>
                <a:sym typeface="Arial"/>
              </a:endParaRPr>
            </a:p>
          </p:txBody>
        </p:sp>
        <p:sp>
          <p:nvSpPr>
            <p:cNvPr id="365" name="Google Shape;365;p16"/>
            <p:cNvSpPr txBox="1"/>
            <p:nvPr/>
          </p:nvSpPr>
          <p:spPr>
            <a:xfrm>
              <a:off x="6811859" y="2024384"/>
              <a:ext cx="9588535" cy="528339"/>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Capture_Image.py에서 저장시킨 이미지를 불러오는 함수 </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불러온 이미지를 모델에 학습시키는 함수</a:t>
              </a:r>
              <a:endParaRPr sz="2000">
                <a:solidFill>
                  <a:schemeClr val="dk1"/>
                </a:solidFill>
                <a:latin typeface="Arial"/>
                <a:ea typeface="Arial"/>
                <a:cs typeface="Arial"/>
                <a:sym typeface="Arial"/>
              </a:endParaRPr>
            </a:p>
          </p:txBody>
        </p:sp>
      </p:grpSp>
      <p:sp>
        <p:nvSpPr>
          <p:cNvPr id="366" name="Google Shape;366;p16"/>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7" name="Google Shape;367;p16"/>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8" name="Google Shape;368;p16"/>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9" name="Google Shape;369;p16"/>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70" name="Google Shape;370;p16"/>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71" name="Google Shape;371;p16"/>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72" name="Google Shape;372;p16"/>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descr="EMB0000415c553f" id="373" name="Google Shape;373;p16"/>
          <p:cNvPicPr preferRelativeResize="0"/>
          <p:nvPr/>
        </p:nvPicPr>
        <p:blipFill rotWithShape="1">
          <a:blip r:embed="rId3">
            <a:alphaModFix/>
          </a:blip>
          <a:srcRect b="0" l="0" r="0" t="0"/>
          <a:stretch/>
        </p:blipFill>
        <p:spPr>
          <a:xfrm>
            <a:off x="6096000" y="1234325"/>
            <a:ext cx="5484113" cy="3123480"/>
          </a:xfrm>
          <a:prstGeom prst="rect">
            <a:avLst/>
          </a:prstGeom>
          <a:noFill/>
          <a:ln>
            <a:noFill/>
          </a:ln>
        </p:spPr>
      </p:pic>
      <p:pic>
        <p:nvPicPr>
          <p:cNvPr id="374" name="Google Shape;374;p16"/>
          <p:cNvPicPr preferRelativeResize="0"/>
          <p:nvPr/>
        </p:nvPicPr>
        <p:blipFill rotWithShape="1">
          <a:blip r:embed="rId4">
            <a:alphaModFix/>
          </a:blip>
          <a:srcRect b="0" l="0" r="0" t="0"/>
          <a:stretch/>
        </p:blipFill>
        <p:spPr>
          <a:xfrm>
            <a:off x="754083" y="1786369"/>
            <a:ext cx="4735375" cy="18019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grpSp>
        <p:nvGrpSpPr>
          <p:cNvPr id="379" name="Google Shape;379;p17"/>
          <p:cNvGrpSpPr/>
          <p:nvPr/>
        </p:nvGrpSpPr>
        <p:grpSpPr>
          <a:xfrm>
            <a:off x="-1" y="0"/>
            <a:ext cx="12192002" cy="142613"/>
            <a:chOff x="-1" y="0"/>
            <a:chExt cx="12192002" cy="142613"/>
          </a:xfrm>
        </p:grpSpPr>
        <p:sp>
          <p:nvSpPr>
            <p:cNvPr id="380" name="Google Shape;380;p17"/>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1" name="Google Shape;381;p17"/>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382" name="Google Shape;382;p17"/>
          <p:cNvSpPr txBox="1"/>
          <p:nvPr/>
        </p:nvSpPr>
        <p:spPr>
          <a:xfrm>
            <a:off x="318782" y="427839"/>
            <a:ext cx="179087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3) OpenCV  </a:t>
            </a:r>
            <a:endParaRPr/>
          </a:p>
        </p:txBody>
      </p:sp>
      <p:grpSp>
        <p:nvGrpSpPr>
          <p:cNvPr id="383" name="Google Shape;383;p17"/>
          <p:cNvGrpSpPr/>
          <p:nvPr/>
        </p:nvGrpSpPr>
        <p:grpSpPr>
          <a:xfrm>
            <a:off x="9657304" y="351002"/>
            <a:ext cx="2345884" cy="338554"/>
            <a:chOff x="8616305" y="636669"/>
            <a:chExt cx="2345884" cy="338554"/>
          </a:xfrm>
        </p:grpSpPr>
        <p:sp>
          <p:nvSpPr>
            <p:cNvPr id="384" name="Google Shape;384;p17"/>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385" name="Google Shape;385;p17"/>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6" name="Google Shape;386;p17"/>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387" name="Google Shape;387;p17"/>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388" name="Google Shape;388;p17"/>
          <p:cNvGrpSpPr/>
          <p:nvPr/>
        </p:nvGrpSpPr>
        <p:grpSpPr>
          <a:xfrm>
            <a:off x="584162" y="4910268"/>
            <a:ext cx="11136087" cy="1560849"/>
            <a:chOff x="6811858" y="1617478"/>
            <a:chExt cx="9588537" cy="1164957"/>
          </a:xfrm>
        </p:grpSpPr>
        <p:sp>
          <p:nvSpPr>
            <p:cNvPr id="389" name="Google Shape;389;p17"/>
            <p:cNvSpPr txBox="1"/>
            <p:nvPr/>
          </p:nvSpPr>
          <p:spPr>
            <a:xfrm>
              <a:off x="6811858" y="1617478"/>
              <a:ext cx="2429634" cy="344569"/>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Recognize.py</a:t>
              </a:r>
              <a:endParaRPr sz="2400">
                <a:solidFill>
                  <a:schemeClr val="lt1"/>
                </a:solidFill>
                <a:latin typeface="Arial"/>
                <a:ea typeface="Arial"/>
                <a:cs typeface="Arial"/>
                <a:sym typeface="Arial"/>
              </a:endParaRPr>
            </a:p>
          </p:txBody>
        </p:sp>
        <p:sp>
          <p:nvSpPr>
            <p:cNvPr id="390" name="Google Shape;390;p17"/>
            <p:cNvSpPr txBox="1"/>
            <p:nvPr/>
          </p:nvSpPr>
          <p:spPr>
            <a:xfrm>
              <a:off x="6811859" y="2024384"/>
              <a:ext cx="9588535" cy="758051"/>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웹캠의 상하좌우를 기존에 학습시킨 모델이 비교해서 결과를 conf 값으로 저장해 그 값이 55가 넘으면 통과</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통과했을 때 학번-이름으로 사용자 확인된 모습을 보여주고 키보드 ‘q’ 입력 시 통과</a:t>
              </a:r>
              <a:endParaRPr sz="2000">
                <a:solidFill>
                  <a:schemeClr val="dk1"/>
                </a:solidFill>
                <a:latin typeface="Arial"/>
                <a:ea typeface="Arial"/>
                <a:cs typeface="Arial"/>
                <a:sym typeface="Arial"/>
              </a:endParaRPr>
            </a:p>
          </p:txBody>
        </p:sp>
      </p:grpSp>
      <p:sp>
        <p:nvSpPr>
          <p:cNvPr id="391" name="Google Shape;391;p17"/>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92" name="Google Shape;392;p17"/>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93" name="Google Shape;393;p17"/>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94" name="Google Shape;394;p17"/>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95" name="Google Shape;395;p17"/>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96" name="Google Shape;396;p17"/>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97" name="Google Shape;397;p17"/>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98" name="Google Shape;398;p17"/>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descr="EMB0000415c5547" id="399" name="Google Shape;399;p17"/>
          <p:cNvPicPr preferRelativeResize="0"/>
          <p:nvPr/>
        </p:nvPicPr>
        <p:blipFill rotWithShape="1">
          <a:blip r:embed="rId3">
            <a:alphaModFix/>
          </a:blip>
          <a:srcRect b="0" l="0" r="0" t="0"/>
          <a:stretch/>
        </p:blipFill>
        <p:spPr>
          <a:xfrm>
            <a:off x="5999018" y="1148568"/>
            <a:ext cx="5262440" cy="3294993"/>
          </a:xfrm>
          <a:prstGeom prst="rect">
            <a:avLst/>
          </a:prstGeom>
          <a:noFill/>
          <a:ln>
            <a:noFill/>
          </a:ln>
        </p:spPr>
      </p:pic>
      <p:sp>
        <p:nvSpPr>
          <p:cNvPr id="400" name="Google Shape;400;p17"/>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01" name="Google Shape;401;p17"/>
          <p:cNvSpPr/>
          <p:nvPr/>
        </p:nvSpPr>
        <p:spPr>
          <a:xfrm>
            <a:off x="5940348" y="3244334"/>
            <a:ext cx="3113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Malgun Gothic"/>
                <a:ea typeface="Malgun Gothic"/>
                <a:cs typeface="Malgun Gothic"/>
                <a:sym typeface="Malgun Gothic"/>
              </a:rPr>
              <a:t>0</a:t>
            </a:r>
            <a:endParaRPr sz="1800">
              <a:solidFill>
                <a:schemeClr val="dk1"/>
              </a:solidFill>
              <a:latin typeface="Malgun Gothic"/>
              <a:ea typeface="Malgun Gothic"/>
              <a:cs typeface="Malgun Gothic"/>
              <a:sym typeface="Malgun Gothic"/>
            </a:endParaRPr>
          </a:p>
        </p:txBody>
      </p:sp>
      <p:sp>
        <p:nvSpPr>
          <p:cNvPr id="402" name="Google Shape;402;p17"/>
          <p:cNvSpPr/>
          <p:nvPr/>
        </p:nvSpPr>
        <p:spPr>
          <a:xfrm>
            <a:off x="5940348" y="3244334"/>
            <a:ext cx="3113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Malgun Gothic"/>
                <a:ea typeface="Malgun Gothic"/>
                <a:cs typeface="Malgun Gothic"/>
                <a:sym typeface="Malgun Gothic"/>
              </a:rPr>
              <a:t>0</a:t>
            </a:r>
            <a:endParaRPr sz="1800">
              <a:solidFill>
                <a:schemeClr val="dk1"/>
              </a:solidFill>
              <a:latin typeface="Malgun Gothic"/>
              <a:ea typeface="Malgun Gothic"/>
              <a:cs typeface="Malgun Gothic"/>
              <a:sym typeface="Malgun Gothic"/>
            </a:endParaRPr>
          </a:p>
        </p:txBody>
      </p:sp>
      <p:pic>
        <p:nvPicPr>
          <p:cNvPr id="403" name="Google Shape;403;p17"/>
          <p:cNvPicPr preferRelativeResize="0"/>
          <p:nvPr/>
        </p:nvPicPr>
        <p:blipFill rotWithShape="1">
          <a:blip r:embed="rId4">
            <a:alphaModFix/>
          </a:blip>
          <a:srcRect b="0" l="0" r="0" t="0"/>
          <a:stretch/>
        </p:blipFill>
        <p:spPr>
          <a:xfrm>
            <a:off x="752475" y="1148567"/>
            <a:ext cx="4858616" cy="33539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grpSp>
        <p:nvGrpSpPr>
          <p:cNvPr id="408" name="Google Shape;408;p18"/>
          <p:cNvGrpSpPr/>
          <p:nvPr/>
        </p:nvGrpSpPr>
        <p:grpSpPr>
          <a:xfrm>
            <a:off x="-1" y="0"/>
            <a:ext cx="12192002" cy="142613"/>
            <a:chOff x="-1" y="0"/>
            <a:chExt cx="12192002" cy="142613"/>
          </a:xfrm>
        </p:grpSpPr>
        <p:sp>
          <p:nvSpPr>
            <p:cNvPr id="409" name="Google Shape;409;p18"/>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0" name="Google Shape;410;p18"/>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411" name="Google Shape;411;p18"/>
          <p:cNvSpPr txBox="1"/>
          <p:nvPr/>
        </p:nvSpPr>
        <p:spPr>
          <a:xfrm>
            <a:off x="318782" y="427839"/>
            <a:ext cx="168591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4) automail  </a:t>
            </a:r>
            <a:endParaRPr sz="2400">
              <a:solidFill>
                <a:srgbClr val="323232"/>
              </a:solidFill>
              <a:latin typeface="Arial"/>
              <a:ea typeface="Arial"/>
              <a:cs typeface="Arial"/>
              <a:sym typeface="Arial"/>
            </a:endParaRPr>
          </a:p>
        </p:txBody>
      </p:sp>
      <p:grpSp>
        <p:nvGrpSpPr>
          <p:cNvPr id="412" name="Google Shape;412;p18"/>
          <p:cNvGrpSpPr/>
          <p:nvPr/>
        </p:nvGrpSpPr>
        <p:grpSpPr>
          <a:xfrm>
            <a:off x="9657304" y="351002"/>
            <a:ext cx="2345884" cy="338554"/>
            <a:chOff x="8616305" y="636669"/>
            <a:chExt cx="2345884" cy="338554"/>
          </a:xfrm>
        </p:grpSpPr>
        <p:sp>
          <p:nvSpPr>
            <p:cNvPr id="413" name="Google Shape;413;p18"/>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414" name="Google Shape;414;p18"/>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5" name="Google Shape;415;p18"/>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416" name="Google Shape;416;p18"/>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17" name="Google Shape;417;p18"/>
          <p:cNvGrpSpPr/>
          <p:nvPr/>
        </p:nvGrpSpPr>
        <p:grpSpPr>
          <a:xfrm>
            <a:off x="584162" y="4910268"/>
            <a:ext cx="11136087" cy="1253073"/>
            <a:chOff x="6811858" y="1617478"/>
            <a:chExt cx="9588537" cy="935245"/>
          </a:xfrm>
        </p:grpSpPr>
        <p:sp>
          <p:nvSpPr>
            <p:cNvPr id="418" name="Google Shape;418;p18"/>
            <p:cNvSpPr txBox="1"/>
            <p:nvPr/>
          </p:nvSpPr>
          <p:spPr>
            <a:xfrm>
              <a:off x="6811858" y="1617478"/>
              <a:ext cx="2429634" cy="344569"/>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automail.py</a:t>
              </a:r>
              <a:endParaRPr sz="2400">
                <a:solidFill>
                  <a:schemeClr val="lt1"/>
                </a:solidFill>
                <a:latin typeface="Arial"/>
                <a:ea typeface="Arial"/>
                <a:cs typeface="Arial"/>
                <a:sym typeface="Arial"/>
              </a:endParaRPr>
            </a:p>
          </p:txBody>
        </p:sp>
        <p:sp>
          <p:nvSpPr>
            <p:cNvPr id="419" name="Google Shape;419;p18"/>
            <p:cNvSpPr txBox="1"/>
            <p:nvPr/>
          </p:nvSpPr>
          <p:spPr>
            <a:xfrm>
              <a:off x="6811859" y="2024384"/>
              <a:ext cx="9588535" cy="528339"/>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Yamail 패키지를 사용해서 웹상에서 구글 이메일로 전송하는 기능</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전송 시 기록해둔 csv를 첨부해서 전송</a:t>
              </a:r>
              <a:endParaRPr sz="2000">
                <a:solidFill>
                  <a:schemeClr val="dk1"/>
                </a:solidFill>
                <a:latin typeface="Arial"/>
                <a:ea typeface="Arial"/>
                <a:cs typeface="Arial"/>
                <a:sym typeface="Arial"/>
              </a:endParaRPr>
            </a:p>
          </p:txBody>
        </p:sp>
      </p:grpSp>
      <p:sp>
        <p:nvSpPr>
          <p:cNvPr id="420" name="Google Shape;420;p18"/>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1" name="Google Shape;421;p18"/>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2" name="Google Shape;422;p18"/>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3" name="Google Shape;423;p18"/>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4" name="Google Shape;424;p18"/>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5" name="Google Shape;425;p18"/>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6" name="Google Shape;426;p18"/>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7" name="Google Shape;427;p18"/>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428" name="Google Shape;428;p18"/>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429" name="Google Shape;429;p18"/>
          <p:cNvPicPr preferRelativeResize="0"/>
          <p:nvPr/>
        </p:nvPicPr>
        <p:blipFill rotWithShape="1">
          <a:blip r:embed="rId3">
            <a:alphaModFix/>
          </a:blip>
          <a:srcRect b="0" l="0" r="0" t="0"/>
          <a:stretch/>
        </p:blipFill>
        <p:spPr>
          <a:xfrm>
            <a:off x="6567854" y="1119104"/>
            <a:ext cx="3933231" cy="3353917"/>
          </a:xfrm>
          <a:prstGeom prst="rect">
            <a:avLst/>
          </a:prstGeom>
          <a:noFill/>
          <a:ln>
            <a:noFill/>
          </a:ln>
        </p:spPr>
      </p:pic>
      <p:pic>
        <p:nvPicPr>
          <p:cNvPr id="430" name="Google Shape;430;p18"/>
          <p:cNvPicPr preferRelativeResize="0"/>
          <p:nvPr/>
        </p:nvPicPr>
        <p:blipFill rotWithShape="1">
          <a:blip r:embed="rId4">
            <a:alphaModFix/>
          </a:blip>
          <a:srcRect b="0" l="0" r="0" t="0"/>
          <a:stretch/>
        </p:blipFill>
        <p:spPr>
          <a:xfrm>
            <a:off x="908173" y="1338110"/>
            <a:ext cx="4736489" cy="29159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grpSp>
        <p:nvGrpSpPr>
          <p:cNvPr id="435" name="Google Shape;435;p19"/>
          <p:cNvGrpSpPr/>
          <p:nvPr/>
        </p:nvGrpSpPr>
        <p:grpSpPr>
          <a:xfrm>
            <a:off x="-1" y="0"/>
            <a:ext cx="12192002" cy="142613"/>
            <a:chOff x="-1" y="0"/>
            <a:chExt cx="12192002" cy="142613"/>
          </a:xfrm>
        </p:grpSpPr>
        <p:sp>
          <p:nvSpPr>
            <p:cNvPr id="436" name="Google Shape;436;p19"/>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7" name="Google Shape;437;p19"/>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438" name="Google Shape;438;p19"/>
          <p:cNvSpPr txBox="1"/>
          <p:nvPr/>
        </p:nvSpPr>
        <p:spPr>
          <a:xfrm>
            <a:off x="318782" y="427839"/>
            <a:ext cx="11544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4) 서버 </a:t>
            </a:r>
            <a:endParaRPr/>
          </a:p>
        </p:txBody>
      </p:sp>
      <p:grpSp>
        <p:nvGrpSpPr>
          <p:cNvPr id="439" name="Google Shape;439;p19"/>
          <p:cNvGrpSpPr/>
          <p:nvPr/>
        </p:nvGrpSpPr>
        <p:grpSpPr>
          <a:xfrm>
            <a:off x="9657304" y="351002"/>
            <a:ext cx="2345884" cy="338554"/>
            <a:chOff x="8616305" y="636669"/>
            <a:chExt cx="2345884" cy="338554"/>
          </a:xfrm>
        </p:grpSpPr>
        <p:sp>
          <p:nvSpPr>
            <p:cNvPr id="440" name="Google Shape;440;p19"/>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441" name="Google Shape;441;p19"/>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2" name="Google Shape;442;p19"/>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443" name="Google Shape;443;p19"/>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44" name="Google Shape;444;p19"/>
          <p:cNvGrpSpPr/>
          <p:nvPr/>
        </p:nvGrpSpPr>
        <p:grpSpPr>
          <a:xfrm>
            <a:off x="584164" y="4910269"/>
            <a:ext cx="11136086" cy="1868625"/>
            <a:chOff x="6811859" y="1617478"/>
            <a:chExt cx="9588535" cy="1394668"/>
          </a:xfrm>
        </p:grpSpPr>
        <p:sp>
          <p:nvSpPr>
            <p:cNvPr id="445" name="Google Shape;445;p19"/>
            <p:cNvSpPr txBox="1"/>
            <p:nvPr/>
          </p:nvSpPr>
          <p:spPr>
            <a:xfrm>
              <a:off x="6811859" y="1617478"/>
              <a:ext cx="1385812" cy="356508"/>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AWS EC2</a:t>
              </a:r>
              <a:endParaRPr sz="2400">
                <a:solidFill>
                  <a:schemeClr val="lt1"/>
                </a:solidFill>
                <a:latin typeface="Arial"/>
                <a:ea typeface="Arial"/>
                <a:cs typeface="Arial"/>
                <a:sym typeface="Arial"/>
              </a:endParaRPr>
            </a:p>
          </p:txBody>
        </p:sp>
        <p:sp>
          <p:nvSpPr>
            <p:cNvPr id="446" name="Google Shape;446;p19"/>
            <p:cNvSpPr txBox="1"/>
            <p:nvPr/>
          </p:nvSpPr>
          <p:spPr>
            <a:xfrm>
              <a:off x="6811859" y="2024383"/>
              <a:ext cx="9588535" cy="987763"/>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Open cv와 같은 딥러닝 라이브러리는 Lambda로 구현 못함</a:t>
              </a:r>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Lambda는 영상 같은 동적 웹은 요금이 Ec2 보다 더 들어 감 이벤트 요청이 많아지기 때문</a:t>
              </a:r>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Lambda는 요청에 따라 실행이 되기 때문에 항상 켜져 있는 EC2보다 느림</a:t>
              </a:r>
              <a:endParaRPr/>
            </a:p>
          </p:txBody>
        </p:sp>
      </p:grpSp>
      <p:pic>
        <p:nvPicPr>
          <p:cNvPr id="447" name="Google Shape;447;p19"/>
          <p:cNvPicPr preferRelativeResize="0"/>
          <p:nvPr/>
        </p:nvPicPr>
        <p:blipFill rotWithShape="1">
          <a:blip r:embed="rId3">
            <a:alphaModFix/>
          </a:blip>
          <a:srcRect b="0" l="0" r="0" t="0"/>
          <a:stretch/>
        </p:blipFill>
        <p:spPr>
          <a:xfrm>
            <a:off x="772288" y="1063889"/>
            <a:ext cx="10767164" cy="3435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2"/>
          <p:cNvSpPr/>
          <p:nvPr/>
        </p:nvSpPr>
        <p:spPr>
          <a:xfrm>
            <a:off x="767595" y="713741"/>
            <a:ext cx="532698" cy="532698"/>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lang="ko-KR" sz="1800">
                <a:solidFill>
                  <a:srgbClr val="F2F2F2"/>
                </a:solidFill>
                <a:latin typeface="Arial"/>
                <a:ea typeface="Arial"/>
                <a:cs typeface="Arial"/>
                <a:sym typeface="Arial"/>
              </a:rPr>
              <a:t>01</a:t>
            </a:r>
            <a:endParaRPr sz="1800">
              <a:solidFill>
                <a:srgbClr val="F2F2F2"/>
              </a:solidFill>
              <a:latin typeface="Arial"/>
              <a:ea typeface="Arial"/>
              <a:cs typeface="Arial"/>
              <a:sym typeface="Arial"/>
            </a:endParaRPr>
          </a:p>
        </p:txBody>
      </p:sp>
      <p:sp>
        <p:nvSpPr>
          <p:cNvPr id="93" name="Google Shape;93;p2"/>
          <p:cNvSpPr txBox="1"/>
          <p:nvPr/>
        </p:nvSpPr>
        <p:spPr>
          <a:xfrm>
            <a:off x="1300293" y="773500"/>
            <a:ext cx="20345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프로젝트 내용</a:t>
            </a:r>
            <a:endParaRPr/>
          </a:p>
        </p:txBody>
      </p:sp>
      <p:sp>
        <p:nvSpPr>
          <p:cNvPr id="94" name="Google Shape;94;p2"/>
          <p:cNvSpPr txBox="1"/>
          <p:nvPr/>
        </p:nvSpPr>
        <p:spPr>
          <a:xfrm>
            <a:off x="1426129" y="1175406"/>
            <a:ext cx="2980303" cy="1034899"/>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ko-KR" sz="1400">
                <a:solidFill>
                  <a:schemeClr val="dk1"/>
                </a:solidFill>
                <a:latin typeface="Arial"/>
                <a:ea typeface="Arial"/>
                <a:cs typeface="Arial"/>
                <a:sym typeface="Arial"/>
              </a:rPr>
              <a:t>1-1 프로젝트 제안 배경 및 필요성</a:t>
            </a:r>
            <a:endParaRPr sz="1400">
              <a:solidFill>
                <a:schemeClr val="dk1"/>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1-2 기존 현황 및 차별성</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1-3 프로젝트의 목표 및 내용</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1-4 기대효과 및 활용 방안</a:t>
            </a:r>
            <a:endParaRPr sz="1250">
              <a:solidFill>
                <a:srgbClr val="323232"/>
              </a:solidFill>
              <a:latin typeface="Arial"/>
              <a:ea typeface="Arial"/>
              <a:cs typeface="Arial"/>
              <a:sym typeface="Arial"/>
            </a:endParaRPr>
          </a:p>
        </p:txBody>
      </p:sp>
      <p:sp>
        <p:nvSpPr>
          <p:cNvPr id="95" name="Google Shape;95;p2"/>
          <p:cNvSpPr txBox="1"/>
          <p:nvPr/>
        </p:nvSpPr>
        <p:spPr>
          <a:xfrm>
            <a:off x="1326743" y="2237169"/>
            <a:ext cx="30796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프로젝트 설계 및 구현</a:t>
            </a:r>
            <a:endParaRPr/>
          </a:p>
        </p:txBody>
      </p:sp>
      <p:sp>
        <p:nvSpPr>
          <p:cNvPr id="96" name="Google Shape;96;p2"/>
          <p:cNvSpPr txBox="1"/>
          <p:nvPr/>
        </p:nvSpPr>
        <p:spPr>
          <a:xfrm>
            <a:off x="1426129" y="2663658"/>
            <a:ext cx="1321196" cy="1568699"/>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ko-KR" sz="1250">
                <a:solidFill>
                  <a:srgbClr val="323232"/>
                </a:solidFill>
                <a:latin typeface="Arial"/>
                <a:ea typeface="Arial"/>
                <a:cs typeface="Arial"/>
                <a:sym typeface="Arial"/>
              </a:rPr>
              <a:t>2-1 역할별 담당</a:t>
            </a:r>
            <a:endParaRPr sz="125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250">
                <a:solidFill>
                  <a:srgbClr val="323232"/>
                </a:solidFill>
                <a:latin typeface="Arial"/>
                <a:ea typeface="Arial"/>
                <a:cs typeface="Arial"/>
                <a:sym typeface="Arial"/>
              </a:rPr>
              <a:t>2-2 기능 구현</a:t>
            </a:r>
            <a:endParaRPr sz="125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250">
                <a:solidFill>
                  <a:srgbClr val="323232"/>
                </a:solidFill>
                <a:latin typeface="Arial"/>
                <a:ea typeface="Arial"/>
                <a:cs typeface="Arial"/>
                <a:sym typeface="Arial"/>
              </a:rPr>
              <a:t>    1) Flask</a:t>
            </a:r>
            <a:endParaRPr/>
          </a:p>
          <a:p>
            <a:pPr indent="0" lvl="0" marL="0" marR="0" rtl="0" algn="l">
              <a:lnSpc>
                <a:spcPct val="110000"/>
              </a:lnSpc>
              <a:spcBef>
                <a:spcPts val="0"/>
              </a:spcBef>
              <a:spcAft>
                <a:spcPts val="0"/>
              </a:spcAft>
              <a:buNone/>
            </a:pPr>
            <a:r>
              <a:rPr lang="ko-KR" sz="1250">
                <a:solidFill>
                  <a:srgbClr val="323232"/>
                </a:solidFill>
                <a:latin typeface="Arial"/>
                <a:ea typeface="Arial"/>
                <a:cs typeface="Arial"/>
                <a:sym typeface="Arial"/>
              </a:rPr>
              <a:t>    2) HTML</a:t>
            </a:r>
            <a:endParaRPr/>
          </a:p>
          <a:p>
            <a:pPr indent="0" lvl="0" marL="0" marR="0" rtl="0" algn="l">
              <a:lnSpc>
                <a:spcPct val="110000"/>
              </a:lnSpc>
              <a:spcBef>
                <a:spcPts val="0"/>
              </a:spcBef>
              <a:spcAft>
                <a:spcPts val="0"/>
              </a:spcAft>
              <a:buNone/>
            </a:pPr>
            <a:r>
              <a:rPr lang="ko-KR" sz="1250">
                <a:solidFill>
                  <a:srgbClr val="323232"/>
                </a:solidFill>
                <a:latin typeface="Arial"/>
                <a:ea typeface="Arial"/>
                <a:cs typeface="Arial"/>
                <a:sym typeface="Arial"/>
              </a:rPr>
              <a:t>    3) Open CV</a:t>
            </a:r>
            <a:endParaRPr/>
          </a:p>
          <a:p>
            <a:pPr indent="0" lvl="0" marL="0" marR="0" rtl="0" algn="l">
              <a:lnSpc>
                <a:spcPct val="110000"/>
              </a:lnSpc>
              <a:spcBef>
                <a:spcPts val="0"/>
              </a:spcBef>
              <a:spcAft>
                <a:spcPts val="0"/>
              </a:spcAft>
              <a:buNone/>
            </a:pPr>
            <a:r>
              <a:rPr lang="ko-KR" sz="1250">
                <a:solidFill>
                  <a:srgbClr val="323232"/>
                </a:solidFill>
                <a:latin typeface="Arial"/>
                <a:ea typeface="Arial"/>
                <a:cs typeface="Arial"/>
                <a:sym typeface="Arial"/>
              </a:rPr>
              <a:t>    4) 서버</a:t>
            </a:r>
            <a:endParaRPr sz="125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250">
                <a:solidFill>
                  <a:srgbClr val="323232"/>
                </a:solidFill>
                <a:latin typeface="Arial"/>
                <a:ea typeface="Arial"/>
                <a:cs typeface="Arial"/>
                <a:sym typeface="Arial"/>
              </a:rPr>
              <a:t>    5) Database</a:t>
            </a:r>
            <a:endParaRPr sz="1250">
              <a:solidFill>
                <a:srgbClr val="323232"/>
              </a:solidFill>
              <a:latin typeface="Arial"/>
              <a:ea typeface="Arial"/>
              <a:cs typeface="Arial"/>
              <a:sym typeface="Arial"/>
            </a:endParaRPr>
          </a:p>
        </p:txBody>
      </p:sp>
      <p:sp>
        <p:nvSpPr>
          <p:cNvPr id="97" name="Google Shape;97;p2"/>
          <p:cNvSpPr txBox="1"/>
          <p:nvPr/>
        </p:nvSpPr>
        <p:spPr>
          <a:xfrm>
            <a:off x="1402287" y="4423173"/>
            <a:ext cx="14446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개발 결과</a:t>
            </a:r>
            <a:endParaRPr/>
          </a:p>
        </p:txBody>
      </p:sp>
      <p:sp>
        <p:nvSpPr>
          <p:cNvPr id="98" name="Google Shape;98;p2"/>
          <p:cNvSpPr txBox="1"/>
          <p:nvPr/>
        </p:nvSpPr>
        <p:spPr>
          <a:xfrm>
            <a:off x="1358349" y="5603698"/>
            <a:ext cx="77457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결론</a:t>
            </a:r>
            <a:endParaRPr/>
          </a:p>
        </p:txBody>
      </p:sp>
      <p:sp>
        <p:nvSpPr>
          <p:cNvPr id="99" name="Google Shape;99;p2"/>
          <p:cNvSpPr txBox="1"/>
          <p:nvPr/>
        </p:nvSpPr>
        <p:spPr>
          <a:xfrm>
            <a:off x="1426129" y="6049114"/>
            <a:ext cx="1169872" cy="510717"/>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ko-KR" sz="1250">
                <a:solidFill>
                  <a:srgbClr val="323232"/>
                </a:solidFill>
                <a:latin typeface="Arial"/>
                <a:ea typeface="Arial"/>
                <a:cs typeface="Arial"/>
                <a:sym typeface="Arial"/>
              </a:rPr>
              <a:t>4-1 추진 일정</a:t>
            </a:r>
            <a:endParaRPr sz="125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250">
                <a:solidFill>
                  <a:srgbClr val="323232"/>
                </a:solidFill>
                <a:latin typeface="Arial"/>
                <a:ea typeface="Arial"/>
                <a:cs typeface="Arial"/>
                <a:sym typeface="Arial"/>
              </a:rPr>
              <a:t>4-2 향후 계획</a:t>
            </a:r>
            <a:endParaRPr/>
          </a:p>
        </p:txBody>
      </p:sp>
      <p:cxnSp>
        <p:nvCxnSpPr>
          <p:cNvPr id="100" name="Google Shape;100;p2"/>
          <p:cNvCxnSpPr/>
          <p:nvPr/>
        </p:nvCxnSpPr>
        <p:spPr>
          <a:xfrm>
            <a:off x="880844" y="722130"/>
            <a:ext cx="1319856" cy="0"/>
          </a:xfrm>
          <a:prstGeom prst="straightConnector1">
            <a:avLst/>
          </a:prstGeom>
          <a:noFill/>
          <a:ln cap="flat" cmpd="sng" w="12700">
            <a:solidFill>
              <a:srgbClr val="0A283B"/>
            </a:solidFill>
            <a:prstDash val="solid"/>
            <a:miter lim="800000"/>
            <a:headEnd len="sm" w="sm" type="none"/>
            <a:tailEnd len="sm" w="sm" type="none"/>
          </a:ln>
        </p:spPr>
      </p:cxnSp>
      <p:sp>
        <p:nvSpPr>
          <p:cNvPr id="101" name="Google Shape;101;p2"/>
          <p:cNvSpPr/>
          <p:nvPr/>
        </p:nvSpPr>
        <p:spPr>
          <a:xfrm>
            <a:off x="767595" y="2181139"/>
            <a:ext cx="532698" cy="532698"/>
          </a:xfrm>
          <a:prstGeom prst="rect">
            <a:avLst/>
          </a:prstGeom>
          <a:solidFill>
            <a:srgbClr val="323232"/>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lang="ko-KR" sz="1800">
                <a:solidFill>
                  <a:srgbClr val="F2F2F2"/>
                </a:solidFill>
                <a:latin typeface="Arial"/>
                <a:ea typeface="Arial"/>
                <a:cs typeface="Arial"/>
                <a:sym typeface="Arial"/>
              </a:rPr>
              <a:t>02</a:t>
            </a:r>
            <a:endParaRPr sz="1800">
              <a:solidFill>
                <a:srgbClr val="F2F2F2"/>
              </a:solidFill>
              <a:latin typeface="Arial"/>
              <a:ea typeface="Arial"/>
              <a:cs typeface="Arial"/>
              <a:sym typeface="Arial"/>
            </a:endParaRPr>
          </a:p>
        </p:txBody>
      </p:sp>
      <p:cxnSp>
        <p:nvCxnSpPr>
          <p:cNvPr id="102" name="Google Shape;102;p2"/>
          <p:cNvCxnSpPr/>
          <p:nvPr/>
        </p:nvCxnSpPr>
        <p:spPr>
          <a:xfrm>
            <a:off x="880844" y="2189528"/>
            <a:ext cx="1319856" cy="0"/>
          </a:xfrm>
          <a:prstGeom prst="straightConnector1">
            <a:avLst/>
          </a:prstGeom>
          <a:noFill/>
          <a:ln cap="flat" cmpd="sng" w="12700">
            <a:solidFill>
              <a:srgbClr val="323232"/>
            </a:solidFill>
            <a:prstDash val="solid"/>
            <a:miter lim="800000"/>
            <a:headEnd len="sm" w="sm" type="none"/>
            <a:tailEnd len="sm" w="sm" type="none"/>
          </a:ln>
        </p:spPr>
      </p:cxnSp>
      <p:sp>
        <p:nvSpPr>
          <p:cNvPr id="103" name="Google Shape;103;p2"/>
          <p:cNvSpPr/>
          <p:nvPr/>
        </p:nvSpPr>
        <p:spPr>
          <a:xfrm>
            <a:off x="767595" y="4390487"/>
            <a:ext cx="532698" cy="532698"/>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lang="ko-KR" sz="1800">
                <a:solidFill>
                  <a:srgbClr val="F2F2F2"/>
                </a:solidFill>
                <a:latin typeface="Arial"/>
                <a:ea typeface="Arial"/>
                <a:cs typeface="Arial"/>
                <a:sym typeface="Arial"/>
              </a:rPr>
              <a:t>03</a:t>
            </a:r>
            <a:endParaRPr sz="1800">
              <a:solidFill>
                <a:srgbClr val="F2F2F2"/>
              </a:solidFill>
              <a:latin typeface="Arial"/>
              <a:ea typeface="Arial"/>
              <a:cs typeface="Arial"/>
              <a:sym typeface="Arial"/>
            </a:endParaRPr>
          </a:p>
        </p:txBody>
      </p:sp>
      <p:cxnSp>
        <p:nvCxnSpPr>
          <p:cNvPr id="104" name="Google Shape;104;p2"/>
          <p:cNvCxnSpPr/>
          <p:nvPr/>
        </p:nvCxnSpPr>
        <p:spPr>
          <a:xfrm>
            <a:off x="804744" y="4382098"/>
            <a:ext cx="1319856" cy="0"/>
          </a:xfrm>
          <a:prstGeom prst="straightConnector1">
            <a:avLst/>
          </a:prstGeom>
          <a:noFill/>
          <a:ln cap="flat" cmpd="sng" w="12700">
            <a:solidFill>
              <a:srgbClr val="0A283B"/>
            </a:solidFill>
            <a:prstDash val="solid"/>
            <a:miter lim="800000"/>
            <a:headEnd len="sm" w="sm" type="none"/>
            <a:tailEnd len="sm" w="sm" type="none"/>
          </a:ln>
        </p:spPr>
      </p:cxnSp>
      <p:sp>
        <p:nvSpPr>
          <p:cNvPr id="105" name="Google Shape;105;p2"/>
          <p:cNvSpPr/>
          <p:nvPr/>
        </p:nvSpPr>
        <p:spPr>
          <a:xfrm>
            <a:off x="767595" y="5537986"/>
            <a:ext cx="532698" cy="532698"/>
          </a:xfrm>
          <a:prstGeom prst="rect">
            <a:avLst/>
          </a:prstGeom>
          <a:solidFill>
            <a:srgbClr val="323232"/>
          </a:solidFill>
          <a:ln>
            <a:noFill/>
          </a:ln>
        </p:spPr>
        <p:txBody>
          <a:bodyPr anchorCtr="0" anchor="ctr" bIns="45700" lIns="91425" spcFirstLastPara="1" rIns="91425" wrap="square" tIns="45700">
            <a:noAutofit/>
          </a:bodyPr>
          <a:lstStyle/>
          <a:p>
            <a:pPr indent="0" lvl="0" marL="0" marR="0" rtl="0" algn="ctr">
              <a:lnSpc>
                <a:spcPct val="110000"/>
              </a:lnSpc>
              <a:spcBef>
                <a:spcPts val="0"/>
              </a:spcBef>
              <a:spcAft>
                <a:spcPts val="0"/>
              </a:spcAft>
              <a:buNone/>
            </a:pPr>
            <a:r>
              <a:rPr lang="ko-KR" sz="1800">
                <a:solidFill>
                  <a:srgbClr val="F2F2F2"/>
                </a:solidFill>
                <a:latin typeface="Arial"/>
                <a:ea typeface="Arial"/>
                <a:cs typeface="Arial"/>
                <a:sym typeface="Arial"/>
              </a:rPr>
              <a:t>04</a:t>
            </a:r>
            <a:endParaRPr sz="1800">
              <a:solidFill>
                <a:srgbClr val="F2F2F2"/>
              </a:solidFill>
              <a:latin typeface="Arial"/>
              <a:ea typeface="Arial"/>
              <a:cs typeface="Arial"/>
              <a:sym typeface="Arial"/>
            </a:endParaRPr>
          </a:p>
        </p:txBody>
      </p:sp>
      <p:cxnSp>
        <p:nvCxnSpPr>
          <p:cNvPr id="106" name="Google Shape;106;p2"/>
          <p:cNvCxnSpPr/>
          <p:nvPr/>
        </p:nvCxnSpPr>
        <p:spPr>
          <a:xfrm>
            <a:off x="880844" y="5546375"/>
            <a:ext cx="1319856" cy="0"/>
          </a:xfrm>
          <a:prstGeom prst="straightConnector1">
            <a:avLst/>
          </a:prstGeom>
          <a:noFill/>
          <a:ln cap="flat" cmpd="sng" w="12700">
            <a:solidFill>
              <a:srgbClr val="323232"/>
            </a:solidFill>
            <a:prstDash val="solid"/>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pSp>
        <p:nvGrpSpPr>
          <p:cNvPr id="452" name="Google Shape;452;p20"/>
          <p:cNvGrpSpPr/>
          <p:nvPr/>
        </p:nvGrpSpPr>
        <p:grpSpPr>
          <a:xfrm>
            <a:off x="-1" y="0"/>
            <a:ext cx="12192002" cy="142613"/>
            <a:chOff x="-1" y="0"/>
            <a:chExt cx="12192002" cy="142613"/>
          </a:xfrm>
        </p:grpSpPr>
        <p:sp>
          <p:nvSpPr>
            <p:cNvPr id="453" name="Google Shape;453;p20"/>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4" name="Google Shape;454;p20"/>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455" name="Google Shape;455;p20"/>
          <p:cNvSpPr txBox="1"/>
          <p:nvPr/>
        </p:nvSpPr>
        <p:spPr>
          <a:xfrm>
            <a:off x="318782" y="427839"/>
            <a:ext cx="11544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4) 서버 </a:t>
            </a:r>
            <a:endParaRPr/>
          </a:p>
        </p:txBody>
      </p:sp>
      <p:grpSp>
        <p:nvGrpSpPr>
          <p:cNvPr id="456" name="Google Shape;456;p20"/>
          <p:cNvGrpSpPr/>
          <p:nvPr/>
        </p:nvGrpSpPr>
        <p:grpSpPr>
          <a:xfrm>
            <a:off x="9657304" y="351002"/>
            <a:ext cx="2345884" cy="338554"/>
            <a:chOff x="8616305" y="636669"/>
            <a:chExt cx="2345884" cy="338554"/>
          </a:xfrm>
        </p:grpSpPr>
        <p:sp>
          <p:nvSpPr>
            <p:cNvPr id="457" name="Google Shape;457;p20"/>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458" name="Google Shape;458;p20"/>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59" name="Google Shape;459;p20"/>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460" name="Google Shape;460;p20"/>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61" name="Google Shape;461;p20"/>
          <p:cNvGrpSpPr/>
          <p:nvPr/>
        </p:nvGrpSpPr>
        <p:grpSpPr>
          <a:xfrm>
            <a:off x="584164" y="4910269"/>
            <a:ext cx="11136086" cy="1596728"/>
            <a:chOff x="6811859" y="1617478"/>
            <a:chExt cx="9588535" cy="1191735"/>
          </a:xfrm>
        </p:grpSpPr>
        <p:sp>
          <p:nvSpPr>
            <p:cNvPr id="462" name="Google Shape;462;p20"/>
            <p:cNvSpPr txBox="1"/>
            <p:nvPr/>
          </p:nvSpPr>
          <p:spPr>
            <a:xfrm>
              <a:off x="6811859" y="1617478"/>
              <a:ext cx="1385812" cy="356508"/>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lt1"/>
                  </a:solidFill>
                  <a:latin typeface="Arial"/>
                  <a:ea typeface="Arial"/>
                  <a:cs typeface="Arial"/>
                  <a:sym typeface="Arial"/>
                </a:rPr>
                <a:t>NGiNX</a:t>
              </a:r>
              <a:endParaRPr sz="2400">
                <a:solidFill>
                  <a:schemeClr val="lt1"/>
                </a:solidFill>
                <a:latin typeface="Arial"/>
                <a:ea typeface="Arial"/>
                <a:cs typeface="Arial"/>
                <a:sym typeface="Arial"/>
              </a:endParaRPr>
            </a:p>
          </p:txBody>
        </p:sp>
        <p:sp>
          <p:nvSpPr>
            <p:cNvPr id="463" name="Google Shape;463;p20"/>
            <p:cNvSpPr txBox="1"/>
            <p:nvPr/>
          </p:nvSpPr>
          <p:spPr>
            <a:xfrm>
              <a:off x="6811859" y="2024383"/>
              <a:ext cx="9588535" cy="784830"/>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Malgun Gothic"/>
                  <a:ea typeface="Malgun Gothic"/>
                  <a:cs typeface="Malgun Gothic"/>
                  <a:sym typeface="Malgun Gothic"/>
                </a:rPr>
                <a:t>NGINX가 Apache보다 더 가벼우면서도 강력한 프로그램을 가지고 있다</a:t>
              </a:r>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Malgun Gothic"/>
                  <a:ea typeface="Malgun Gothic"/>
                  <a:cs typeface="Malgun Gothic"/>
                  <a:sym typeface="Malgun Gothic"/>
                </a:rPr>
                <a:t>NGINX와 파이썬 웹 개발에 대한 정보가 많다</a:t>
              </a:r>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Malgun Gothic"/>
                  <a:ea typeface="Malgun Gothic"/>
                  <a:cs typeface="Malgun Gothic"/>
                  <a:sym typeface="Malgun Gothic"/>
                </a:rPr>
                <a:t>WSGI가 NGINX에 호환이 좋다</a:t>
              </a:r>
              <a:endParaRPr/>
            </a:p>
          </p:txBody>
        </p:sp>
      </p:grpSp>
      <p:pic>
        <p:nvPicPr>
          <p:cNvPr id="464" name="Google Shape;464;p20"/>
          <p:cNvPicPr preferRelativeResize="0"/>
          <p:nvPr/>
        </p:nvPicPr>
        <p:blipFill rotWithShape="1">
          <a:blip r:embed="rId3">
            <a:alphaModFix/>
          </a:blip>
          <a:srcRect b="0" l="0" r="0" t="0"/>
          <a:stretch/>
        </p:blipFill>
        <p:spPr>
          <a:xfrm>
            <a:off x="772288" y="1063889"/>
            <a:ext cx="10767164" cy="3435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grpSp>
        <p:nvGrpSpPr>
          <p:cNvPr id="469" name="Google Shape;469;p21"/>
          <p:cNvGrpSpPr/>
          <p:nvPr/>
        </p:nvGrpSpPr>
        <p:grpSpPr>
          <a:xfrm>
            <a:off x="-1" y="0"/>
            <a:ext cx="12192002" cy="142613"/>
            <a:chOff x="-1" y="0"/>
            <a:chExt cx="12192002" cy="142613"/>
          </a:xfrm>
        </p:grpSpPr>
        <p:sp>
          <p:nvSpPr>
            <p:cNvPr id="470" name="Google Shape;470;p21"/>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71" name="Google Shape;471;p21"/>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472" name="Google Shape;472;p21"/>
          <p:cNvSpPr txBox="1"/>
          <p:nvPr/>
        </p:nvSpPr>
        <p:spPr>
          <a:xfrm>
            <a:off x="318782" y="427839"/>
            <a:ext cx="11544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4) 서버 </a:t>
            </a:r>
            <a:endParaRPr/>
          </a:p>
        </p:txBody>
      </p:sp>
      <p:grpSp>
        <p:nvGrpSpPr>
          <p:cNvPr id="473" name="Google Shape;473;p21"/>
          <p:cNvGrpSpPr/>
          <p:nvPr/>
        </p:nvGrpSpPr>
        <p:grpSpPr>
          <a:xfrm>
            <a:off x="9657304" y="351002"/>
            <a:ext cx="2345884" cy="338554"/>
            <a:chOff x="8616305" y="636669"/>
            <a:chExt cx="2345884" cy="338554"/>
          </a:xfrm>
        </p:grpSpPr>
        <p:sp>
          <p:nvSpPr>
            <p:cNvPr id="474" name="Google Shape;474;p21"/>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475" name="Google Shape;475;p21"/>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76" name="Google Shape;476;p21"/>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477" name="Google Shape;477;p21"/>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78" name="Google Shape;478;p21"/>
          <p:cNvGrpSpPr/>
          <p:nvPr/>
        </p:nvGrpSpPr>
        <p:grpSpPr>
          <a:xfrm>
            <a:off x="584164" y="4910269"/>
            <a:ext cx="11136086" cy="1596728"/>
            <a:chOff x="6811859" y="1617478"/>
            <a:chExt cx="9588535" cy="1191735"/>
          </a:xfrm>
        </p:grpSpPr>
        <p:sp>
          <p:nvSpPr>
            <p:cNvPr id="479" name="Google Shape;479;p21"/>
            <p:cNvSpPr txBox="1"/>
            <p:nvPr/>
          </p:nvSpPr>
          <p:spPr>
            <a:xfrm>
              <a:off x="6811859" y="1617478"/>
              <a:ext cx="3006251" cy="344569"/>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400">
                  <a:solidFill>
                    <a:schemeClr val="lt1"/>
                  </a:solidFill>
                  <a:latin typeface="Arial"/>
                  <a:ea typeface="Arial"/>
                  <a:cs typeface="Arial"/>
                  <a:sym typeface="Arial"/>
                </a:rPr>
                <a:t>Gunicorn(미들웨어)</a:t>
              </a:r>
              <a:endParaRPr sz="2400">
                <a:solidFill>
                  <a:schemeClr val="lt1"/>
                </a:solidFill>
                <a:latin typeface="Arial"/>
                <a:ea typeface="Arial"/>
                <a:cs typeface="Arial"/>
                <a:sym typeface="Arial"/>
              </a:endParaRPr>
            </a:p>
          </p:txBody>
        </p:sp>
        <p:sp>
          <p:nvSpPr>
            <p:cNvPr id="480" name="Google Shape;480;p21"/>
            <p:cNvSpPr txBox="1"/>
            <p:nvPr/>
          </p:nvSpPr>
          <p:spPr>
            <a:xfrm>
              <a:off x="6811859" y="2024383"/>
              <a:ext cx="9588535" cy="784830"/>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Malgun Gothic"/>
                  <a:ea typeface="Malgun Gothic"/>
                  <a:cs typeface="Malgun Gothic"/>
                  <a:sym typeface="Malgun Gothic"/>
                </a:rPr>
                <a:t>디버깅이 파이썬으로 되어있으며 편하다</a:t>
              </a:r>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Malgun Gothic"/>
                  <a:ea typeface="Malgun Gothic"/>
                  <a:cs typeface="Malgun Gothic"/>
                  <a:sym typeface="Malgun Gothic"/>
                </a:rPr>
                <a:t>파이썬으로 되어있기 때문에 호환이 잘 된다</a:t>
              </a:r>
              <a:endParaRPr sz="2000">
                <a:solidFill>
                  <a:schemeClr val="dk1"/>
                </a:solidFill>
                <a:latin typeface="Malgun Gothic"/>
                <a:ea typeface="Malgun Gothic"/>
                <a:cs typeface="Malgun Gothic"/>
                <a:sym typeface="Malgun Gothic"/>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Malgun Gothic"/>
                  <a:ea typeface="Malgun Gothic"/>
                  <a:cs typeface="Malgun Gothic"/>
                  <a:sym typeface="Malgun Gothic"/>
                </a:rPr>
                <a:t>uWSGI보다 가볍고 에러가 적다</a:t>
              </a:r>
              <a:endParaRPr/>
            </a:p>
          </p:txBody>
        </p:sp>
      </p:grpSp>
      <p:pic>
        <p:nvPicPr>
          <p:cNvPr id="481" name="Google Shape;481;p21"/>
          <p:cNvPicPr preferRelativeResize="0"/>
          <p:nvPr/>
        </p:nvPicPr>
        <p:blipFill rotWithShape="1">
          <a:blip r:embed="rId3">
            <a:alphaModFix/>
          </a:blip>
          <a:srcRect b="0" l="0" r="0" t="0"/>
          <a:stretch/>
        </p:blipFill>
        <p:spPr>
          <a:xfrm>
            <a:off x="772288" y="1063889"/>
            <a:ext cx="10767164" cy="34351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grpSp>
        <p:nvGrpSpPr>
          <p:cNvPr id="486" name="Google Shape;486;p22"/>
          <p:cNvGrpSpPr/>
          <p:nvPr/>
        </p:nvGrpSpPr>
        <p:grpSpPr>
          <a:xfrm>
            <a:off x="-1" y="0"/>
            <a:ext cx="12192002" cy="142613"/>
            <a:chOff x="-1" y="0"/>
            <a:chExt cx="12192002" cy="142613"/>
          </a:xfrm>
        </p:grpSpPr>
        <p:sp>
          <p:nvSpPr>
            <p:cNvPr id="487" name="Google Shape;487;p22"/>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88" name="Google Shape;488;p22"/>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489" name="Google Shape;489;p22"/>
          <p:cNvSpPr txBox="1"/>
          <p:nvPr/>
        </p:nvSpPr>
        <p:spPr>
          <a:xfrm>
            <a:off x="1014107" y="1334085"/>
            <a:ext cx="124745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3) 서버 </a:t>
            </a:r>
            <a:endParaRPr/>
          </a:p>
        </p:txBody>
      </p:sp>
      <p:grpSp>
        <p:nvGrpSpPr>
          <p:cNvPr id="490" name="Google Shape;490;p22"/>
          <p:cNvGrpSpPr/>
          <p:nvPr/>
        </p:nvGrpSpPr>
        <p:grpSpPr>
          <a:xfrm>
            <a:off x="9657304" y="351002"/>
            <a:ext cx="2345884" cy="338554"/>
            <a:chOff x="8616305" y="636669"/>
            <a:chExt cx="2345884" cy="338554"/>
          </a:xfrm>
        </p:grpSpPr>
        <p:sp>
          <p:nvSpPr>
            <p:cNvPr id="491" name="Google Shape;491;p22"/>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492" name="Google Shape;492;p22"/>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3" name="Google Shape;493;p22"/>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494" name="Google Shape;494;p22"/>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495" name="Google Shape;495;p22"/>
          <p:cNvGrpSpPr/>
          <p:nvPr/>
        </p:nvGrpSpPr>
        <p:grpSpPr>
          <a:xfrm>
            <a:off x="6612740" y="2923034"/>
            <a:ext cx="5302414" cy="1562997"/>
            <a:chOff x="6688946" y="1593341"/>
            <a:chExt cx="5302414" cy="1562997"/>
          </a:xfrm>
        </p:grpSpPr>
        <p:sp>
          <p:nvSpPr>
            <p:cNvPr id="496" name="Google Shape;496;p22"/>
            <p:cNvSpPr txBox="1"/>
            <p:nvPr/>
          </p:nvSpPr>
          <p:spPr>
            <a:xfrm>
              <a:off x="6688946" y="1593341"/>
              <a:ext cx="2715295" cy="461665"/>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AWS EC 구동 코드</a:t>
              </a:r>
              <a:endParaRPr/>
            </a:p>
          </p:txBody>
        </p:sp>
        <p:sp>
          <p:nvSpPr>
            <p:cNvPr id="497" name="Google Shape;497;p22"/>
            <p:cNvSpPr txBox="1"/>
            <p:nvPr/>
          </p:nvSpPr>
          <p:spPr>
            <a:xfrm>
              <a:off x="6688946" y="2454607"/>
              <a:ext cx="5302414" cy="7017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rgbClr val="323232"/>
                </a:buClr>
                <a:buSzPts val="1800"/>
                <a:buFont typeface="Arial"/>
                <a:buAutoNum type="arabicPeriod"/>
              </a:pPr>
              <a:r>
                <a:rPr lang="ko-KR" sz="1800">
                  <a:solidFill>
                    <a:srgbClr val="323232"/>
                  </a:solidFill>
                  <a:latin typeface="Arial"/>
                  <a:ea typeface="Arial"/>
                  <a:cs typeface="Arial"/>
                  <a:sym typeface="Arial"/>
                </a:rPr>
                <a:t>Nginx 구동 코드 입력</a:t>
              </a:r>
              <a:endParaRPr sz="1800">
                <a:solidFill>
                  <a:srgbClr val="323232"/>
                </a:solidFill>
                <a:latin typeface="Arial"/>
                <a:ea typeface="Arial"/>
                <a:cs typeface="Arial"/>
                <a:sym typeface="Arial"/>
              </a:endParaRPr>
            </a:p>
            <a:p>
              <a:pPr indent="-342900" lvl="0" marL="342900" marR="0" rtl="0" algn="l">
                <a:lnSpc>
                  <a:spcPct val="110000"/>
                </a:lnSpc>
                <a:spcBef>
                  <a:spcPts val="0"/>
                </a:spcBef>
                <a:spcAft>
                  <a:spcPts val="0"/>
                </a:spcAft>
                <a:buClr>
                  <a:srgbClr val="323232"/>
                </a:buClr>
                <a:buSzPts val="1800"/>
                <a:buFont typeface="Arial"/>
                <a:buAutoNum type="arabicPeriod"/>
              </a:pPr>
              <a:r>
                <a:rPr lang="ko-KR" sz="1800">
                  <a:solidFill>
                    <a:srgbClr val="323232"/>
                  </a:solidFill>
                  <a:latin typeface="Arial"/>
                  <a:ea typeface="Arial"/>
                  <a:cs typeface="Arial"/>
                  <a:sym typeface="Arial"/>
                </a:rPr>
                <a:t>Nginx + Gunicorn + flask를 구동해주는 코드</a:t>
              </a:r>
              <a:endParaRPr/>
            </a:p>
          </p:txBody>
        </p:sp>
      </p:grpSp>
      <p:sp>
        <p:nvSpPr>
          <p:cNvPr id="498" name="Google Shape;498;p22"/>
          <p:cNvSpPr/>
          <p:nvPr/>
        </p:nvSpPr>
        <p:spPr>
          <a:xfrm>
            <a:off x="695325" y="906246"/>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499" name="Google Shape;499;p22"/>
          <p:cNvPicPr preferRelativeResize="0"/>
          <p:nvPr/>
        </p:nvPicPr>
        <p:blipFill rotWithShape="1">
          <a:blip r:embed="rId3">
            <a:alphaModFix/>
          </a:blip>
          <a:srcRect b="0" l="0" r="0" t="0"/>
          <a:stretch/>
        </p:blipFill>
        <p:spPr>
          <a:xfrm>
            <a:off x="507078" y="1363149"/>
            <a:ext cx="5588922" cy="1662113"/>
          </a:xfrm>
          <a:prstGeom prst="rect">
            <a:avLst/>
          </a:prstGeom>
          <a:noFill/>
          <a:ln>
            <a:noFill/>
          </a:ln>
        </p:spPr>
      </p:pic>
      <p:sp>
        <p:nvSpPr>
          <p:cNvPr id="500" name="Google Shape;500;p22"/>
          <p:cNvSpPr/>
          <p:nvPr/>
        </p:nvSpPr>
        <p:spPr>
          <a:xfrm>
            <a:off x="695325" y="2747885"/>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501" name="Google Shape;501;p22"/>
          <p:cNvPicPr preferRelativeResize="0"/>
          <p:nvPr/>
        </p:nvPicPr>
        <p:blipFill rotWithShape="1">
          <a:blip r:embed="rId4">
            <a:alphaModFix/>
          </a:blip>
          <a:srcRect b="0" l="0" r="0" t="0"/>
          <a:stretch/>
        </p:blipFill>
        <p:spPr>
          <a:xfrm>
            <a:off x="507079" y="3259640"/>
            <a:ext cx="5588922" cy="1436107"/>
          </a:xfrm>
          <a:prstGeom prst="rect">
            <a:avLst/>
          </a:prstGeom>
          <a:noFill/>
          <a:ln>
            <a:noFill/>
          </a:ln>
        </p:spPr>
      </p:pic>
      <p:sp>
        <p:nvSpPr>
          <p:cNvPr id="502" name="Google Shape;502;p22"/>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503" name="Google Shape;503;p22"/>
          <p:cNvPicPr preferRelativeResize="0"/>
          <p:nvPr/>
        </p:nvPicPr>
        <p:blipFill rotWithShape="1">
          <a:blip r:embed="rId5">
            <a:alphaModFix/>
          </a:blip>
          <a:srcRect b="0" l="0" r="0" t="0"/>
          <a:stretch/>
        </p:blipFill>
        <p:spPr>
          <a:xfrm>
            <a:off x="573738" y="5208865"/>
            <a:ext cx="5588922" cy="630100"/>
          </a:xfrm>
          <a:prstGeom prst="rect">
            <a:avLst/>
          </a:prstGeom>
          <a:noFill/>
          <a:ln>
            <a:noFill/>
          </a:ln>
        </p:spPr>
      </p:pic>
      <p:sp>
        <p:nvSpPr>
          <p:cNvPr id="504" name="Google Shape;504;p22"/>
          <p:cNvSpPr txBox="1"/>
          <p:nvPr/>
        </p:nvSpPr>
        <p:spPr>
          <a:xfrm>
            <a:off x="318782" y="427839"/>
            <a:ext cx="11544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4) 서버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grpSp>
        <p:nvGrpSpPr>
          <p:cNvPr id="509" name="Google Shape;509;p23"/>
          <p:cNvGrpSpPr/>
          <p:nvPr/>
        </p:nvGrpSpPr>
        <p:grpSpPr>
          <a:xfrm>
            <a:off x="-1" y="0"/>
            <a:ext cx="12192002" cy="142613"/>
            <a:chOff x="-1" y="0"/>
            <a:chExt cx="12192002" cy="142613"/>
          </a:xfrm>
        </p:grpSpPr>
        <p:sp>
          <p:nvSpPr>
            <p:cNvPr id="510" name="Google Shape;510;p23"/>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11" name="Google Shape;511;p23"/>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12" name="Google Shape;512;p23"/>
          <p:cNvGrpSpPr/>
          <p:nvPr/>
        </p:nvGrpSpPr>
        <p:grpSpPr>
          <a:xfrm>
            <a:off x="9657304" y="351002"/>
            <a:ext cx="2345884" cy="338554"/>
            <a:chOff x="8616305" y="636669"/>
            <a:chExt cx="2345884" cy="338554"/>
          </a:xfrm>
        </p:grpSpPr>
        <p:sp>
          <p:nvSpPr>
            <p:cNvPr id="513" name="Google Shape;513;p23"/>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514" name="Google Shape;514;p23"/>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15" name="Google Shape;515;p23"/>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516" name="Google Shape;516;p23"/>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17" name="Google Shape;517;p23"/>
          <p:cNvGrpSpPr/>
          <p:nvPr/>
        </p:nvGrpSpPr>
        <p:grpSpPr>
          <a:xfrm>
            <a:off x="6612740" y="2923034"/>
            <a:ext cx="4651594" cy="1562997"/>
            <a:chOff x="6688946" y="1593341"/>
            <a:chExt cx="4651594" cy="1562997"/>
          </a:xfrm>
        </p:grpSpPr>
        <p:sp>
          <p:nvSpPr>
            <p:cNvPr id="518" name="Google Shape;518;p23"/>
            <p:cNvSpPr txBox="1"/>
            <p:nvPr/>
          </p:nvSpPr>
          <p:spPr>
            <a:xfrm>
              <a:off x="6688946" y="1593341"/>
              <a:ext cx="774571" cy="461665"/>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서버</a:t>
              </a:r>
              <a:endParaRPr/>
            </a:p>
          </p:txBody>
        </p:sp>
        <p:sp>
          <p:nvSpPr>
            <p:cNvPr id="519" name="Google Shape;519;p23"/>
            <p:cNvSpPr txBox="1"/>
            <p:nvPr/>
          </p:nvSpPr>
          <p:spPr>
            <a:xfrm>
              <a:off x="6688946" y="2454607"/>
              <a:ext cx="4651594" cy="70173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ko-KR" sz="1800">
                  <a:solidFill>
                    <a:srgbClr val="323232"/>
                  </a:solidFill>
                  <a:latin typeface="Arial"/>
                  <a:ea typeface="Arial"/>
                  <a:cs typeface="Arial"/>
                  <a:sym typeface="Arial"/>
                </a:rPr>
                <a:t>1. 실행되고 있는 AWS 인스턴스</a:t>
              </a:r>
              <a:endParaRPr sz="18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800">
                  <a:solidFill>
                    <a:srgbClr val="323232"/>
                  </a:solidFill>
                  <a:latin typeface="Arial"/>
                  <a:ea typeface="Arial"/>
                  <a:cs typeface="Arial"/>
                  <a:sym typeface="Arial"/>
                </a:rPr>
                <a:t>2. 등록된 도메인 (doublej.ml) + https 설정</a:t>
              </a:r>
              <a:endParaRPr sz="1800">
                <a:solidFill>
                  <a:srgbClr val="323232"/>
                </a:solidFill>
                <a:latin typeface="Arial"/>
                <a:ea typeface="Arial"/>
                <a:cs typeface="Arial"/>
                <a:sym typeface="Arial"/>
              </a:endParaRPr>
            </a:p>
          </p:txBody>
        </p:sp>
      </p:grpSp>
      <p:sp>
        <p:nvSpPr>
          <p:cNvPr id="520" name="Google Shape;520;p23"/>
          <p:cNvSpPr/>
          <p:nvPr/>
        </p:nvSpPr>
        <p:spPr>
          <a:xfrm>
            <a:off x="695325" y="906246"/>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21" name="Google Shape;521;p23"/>
          <p:cNvSpPr/>
          <p:nvPr/>
        </p:nvSpPr>
        <p:spPr>
          <a:xfrm>
            <a:off x="695325" y="2747885"/>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22" name="Google Shape;522;p23"/>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23" name="Google Shape;523;p23"/>
          <p:cNvSpPr txBox="1"/>
          <p:nvPr/>
        </p:nvSpPr>
        <p:spPr>
          <a:xfrm>
            <a:off x="318782" y="427839"/>
            <a:ext cx="11544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4) 서버 </a:t>
            </a:r>
            <a:endParaRPr/>
          </a:p>
        </p:txBody>
      </p:sp>
      <p:pic>
        <p:nvPicPr>
          <p:cNvPr id="524" name="Google Shape;524;p23"/>
          <p:cNvPicPr preferRelativeResize="0"/>
          <p:nvPr/>
        </p:nvPicPr>
        <p:blipFill rotWithShape="1">
          <a:blip r:embed="rId3">
            <a:alphaModFix/>
          </a:blip>
          <a:srcRect b="0" l="0" r="0" t="0"/>
          <a:stretch/>
        </p:blipFill>
        <p:spPr>
          <a:xfrm>
            <a:off x="732313" y="1134846"/>
            <a:ext cx="5347232" cy="1734318"/>
          </a:xfrm>
          <a:prstGeom prst="rect">
            <a:avLst/>
          </a:prstGeom>
          <a:noFill/>
          <a:ln>
            <a:noFill/>
          </a:ln>
        </p:spPr>
      </p:pic>
      <p:pic>
        <p:nvPicPr>
          <p:cNvPr id="525" name="Google Shape;525;p23"/>
          <p:cNvPicPr preferRelativeResize="0"/>
          <p:nvPr/>
        </p:nvPicPr>
        <p:blipFill rotWithShape="1">
          <a:blip r:embed="rId4">
            <a:alphaModFix/>
          </a:blip>
          <a:srcRect b="0" l="0" r="0" t="0"/>
          <a:stretch/>
        </p:blipFill>
        <p:spPr>
          <a:xfrm>
            <a:off x="779816" y="3114905"/>
            <a:ext cx="5316183" cy="33158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pSp>
        <p:nvGrpSpPr>
          <p:cNvPr id="530" name="Google Shape;530;p24"/>
          <p:cNvGrpSpPr/>
          <p:nvPr/>
        </p:nvGrpSpPr>
        <p:grpSpPr>
          <a:xfrm>
            <a:off x="-1" y="0"/>
            <a:ext cx="12192002" cy="142613"/>
            <a:chOff x="-1" y="0"/>
            <a:chExt cx="12192002" cy="142613"/>
          </a:xfrm>
        </p:grpSpPr>
        <p:sp>
          <p:nvSpPr>
            <p:cNvPr id="531" name="Google Shape;531;p24"/>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2" name="Google Shape;532;p24"/>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33" name="Google Shape;533;p24"/>
          <p:cNvGrpSpPr/>
          <p:nvPr/>
        </p:nvGrpSpPr>
        <p:grpSpPr>
          <a:xfrm>
            <a:off x="9657304" y="351002"/>
            <a:ext cx="2345884" cy="338554"/>
            <a:chOff x="8616305" y="636669"/>
            <a:chExt cx="2345884" cy="338554"/>
          </a:xfrm>
        </p:grpSpPr>
        <p:sp>
          <p:nvSpPr>
            <p:cNvPr id="534" name="Google Shape;534;p24"/>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535" name="Google Shape;535;p24"/>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6" name="Google Shape;536;p24"/>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537" name="Google Shape;537;p24"/>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38" name="Google Shape;538;p24"/>
          <p:cNvGrpSpPr/>
          <p:nvPr/>
        </p:nvGrpSpPr>
        <p:grpSpPr>
          <a:xfrm>
            <a:off x="6612740" y="2923034"/>
            <a:ext cx="5358198" cy="1860770"/>
            <a:chOff x="6688946" y="1593341"/>
            <a:chExt cx="5358198" cy="1860770"/>
          </a:xfrm>
        </p:grpSpPr>
        <p:sp>
          <p:nvSpPr>
            <p:cNvPr id="539" name="Google Shape;539;p24"/>
            <p:cNvSpPr txBox="1"/>
            <p:nvPr/>
          </p:nvSpPr>
          <p:spPr>
            <a:xfrm>
              <a:off x="6688946" y="1593341"/>
              <a:ext cx="1739579" cy="461665"/>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Client 소켓</a:t>
              </a:r>
              <a:endParaRPr/>
            </a:p>
          </p:txBody>
        </p:sp>
        <p:sp>
          <p:nvSpPr>
            <p:cNvPr id="540" name="Google Shape;540;p24"/>
            <p:cNvSpPr txBox="1"/>
            <p:nvPr/>
          </p:nvSpPr>
          <p:spPr>
            <a:xfrm>
              <a:off x="6688946" y="2454607"/>
              <a:ext cx="5358198" cy="99950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rgbClr val="323232"/>
                </a:buClr>
                <a:buSzPts val="1800"/>
                <a:buFont typeface="Arial"/>
                <a:buAutoNum type="arabicPeriod"/>
              </a:pPr>
              <a:r>
                <a:rPr lang="ko-KR" sz="1800">
                  <a:solidFill>
                    <a:srgbClr val="323232"/>
                  </a:solidFill>
                  <a:latin typeface="Arial"/>
                  <a:ea typeface="Arial"/>
                  <a:cs typeface="Arial"/>
                  <a:sym typeface="Arial"/>
                </a:rPr>
                <a:t>자바스크립트의 클라이언트 소켓</a:t>
              </a:r>
              <a:endParaRPr sz="1800">
                <a:solidFill>
                  <a:srgbClr val="323232"/>
                </a:solidFill>
                <a:latin typeface="Arial"/>
                <a:ea typeface="Arial"/>
                <a:cs typeface="Arial"/>
                <a:sym typeface="Arial"/>
              </a:endParaRPr>
            </a:p>
            <a:p>
              <a:pPr indent="-342900" lvl="0" marL="342900" marR="0" rtl="0" algn="l">
                <a:lnSpc>
                  <a:spcPct val="110000"/>
                </a:lnSpc>
                <a:spcBef>
                  <a:spcPts val="0"/>
                </a:spcBef>
                <a:spcAft>
                  <a:spcPts val="0"/>
                </a:spcAft>
                <a:buClr>
                  <a:srgbClr val="323232"/>
                </a:buClr>
                <a:buSzPts val="1800"/>
                <a:buFont typeface="Arial"/>
                <a:buAutoNum type="arabicPeriod"/>
              </a:pPr>
              <a:r>
                <a:rPr lang="ko-KR" sz="1800">
                  <a:solidFill>
                    <a:srgbClr val="323232"/>
                  </a:solidFill>
                  <a:latin typeface="Arial"/>
                  <a:ea typeface="Arial"/>
                  <a:cs typeface="Arial"/>
                  <a:sym typeface="Arial"/>
                </a:rPr>
                <a:t>Input image 소켓으로 캠 화면을 스냅샷을 찍어 </a:t>
              </a:r>
              <a:endParaRPr sz="18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800">
                  <a:solidFill>
                    <a:srgbClr val="323232"/>
                  </a:solidFill>
                  <a:latin typeface="Arial"/>
                  <a:ea typeface="Arial"/>
                  <a:cs typeface="Arial"/>
                  <a:sym typeface="Arial"/>
                </a:rPr>
                <a:t>데이터를 저장하여 서버 소켓에 이미지 파일을 전송</a:t>
              </a:r>
              <a:endParaRPr/>
            </a:p>
          </p:txBody>
        </p:sp>
      </p:grpSp>
      <p:sp>
        <p:nvSpPr>
          <p:cNvPr id="541" name="Google Shape;541;p24"/>
          <p:cNvSpPr/>
          <p:nvPr/>
        </p:nvSpPr>
        <p:spPr>
          <a:xfrm>
            <a:off x="695325" y="906246"/>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42" name="Google Shape;542;p24"/>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43" name="Google Shape;543;p24"/>
          <p:cNvSpPr txBox="1"/>
          <p:nvPr/>
        </p:nvSpPr>
        <p:spPr>
          <a:xfrm>
            <a:off x="318782" y="427839"/>
            <a:ext cx="11544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4) 서버 </a:t>
            </a:r>
            <a:endParaRPr/>
          </a:p>
        </p:txBody>
      </p:sp>
      <p:pic>
        <p:nvPicPr>
          <p:cNvPr descr="텍스트이(가) 표시된 사진&#10;&#10;자동 생성된 설명" id="544" name="Google Shape;544;p24"/>
          <p:cNvPicPr preferRelativeResize="0"/>
          <p:nvPr/>
        </p:nvPicPr>
        <p:blipFill rotWithShape="1">
          <a:blip r:embed="rId3">
            <a:alphaModFix/>
          </a:blip>
          <a:srcRect b="0" l="0" r="0" t="0"/>
          <a:stretch/>
        </p:blipFill>
        <p:spPr>
          <a:xfrm>
            <a:off x="641370" y="994875"/>
            <a:ext cx="4392184" cy="54759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grpSp>
        <p:nvGrpSpPr>
          <p:cNvPr id="549" name="Google Shape;549;p25"/>
          <p:cNvGrpSpPr/>
          <p:nvPr/>
        </p:nvGrpSpPr>
        <p:grpSpPr>
          <a:xfrm>
            <a:off x="-1" y="0"/>
            <a:ext cx="12192002" cy="142613"/>
            <a:chOff x="-1" y="0"/>
            <a:chExt cx="12192002" cy="142613"/>
          </a:xfrm>
        </p:grpSpPr>
        <p:sp>
          <p:nvSpPr>
            <p:cNvPr id="550" name="Google Shape;550;p25"/>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1" name="Google Shape;551;p25"/>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52" name="Google Shape;552;p25"/>
          <p:cNvGrpSpPr/>
          <p:nvPr/>
        </p:nvGrpSpPr>
        <p:grpSpPr>
          <a:xfrm>
            <a:off x="9657304" y="351002"/>
            <a:ext cx="2345884" cy="338554"/>
            <a:chOff x="8616305" y="636669"/>
            <a:chExt cx="2345884" cy="338554"/>
          </a:xfrm>
        </p:grpSpPr>
        <p:sp>
          <p:nvSpPr>
            <p:cNvPr id="553" name="Google Shape;553;p25"/>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554" name="Google Shape;554;p25"/>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5" name="Google Shape;555;p25"/>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556" name="Google Shape;556;p25"/>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57" name="Google Shape;557;p25"/>
          <p:cNvGrpSpPr/>
          <p:nvPr/>
        </p:nvGrpSpPr>
        <p:grpSpPr>
          <a:xfrm>
            <a:off x="6612740" y="2923034"/>
            <a:ext cx="5702202" cy="1860770"/>
            <a:chOff x="6688946" y="1593341"/>
            <a:chExt cx="5702202" cy="1860770"/>
          </a:xfrm>
        </p:grpSpPr>
        <p:sp>
          <p:nvSpPr>
            <p:cNvPr id="558" name="Google Shape;558;p25"/>
            <p:cNvSpPr txBox="1"/>
            <p:nvPr/>
          </p:nvSpPr>
          <p:spPr>
            <a:xfrm>
              <a:off x="6688946" y="1593341"/>
              <a:ext cx="1941557" cy="461665"/>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Server 소켓</a:t>
              </a:r>
              <a:endParaRPr/>
            </a:p>
          </p:txBody>
        </p:sp>
        <p:sp>
          <p:nvSpPr>
            <p:cNvPr id="559" name="Google Shape;559;p25"/>
            <p:cNvSpPr txBox="1"/>
            <p:nvPr/>
          </p:nvSpPr>
          <p:spPr>
            <a:xfrm>
              <a:off x="6688946" y="2454607"/>
              <a:ext cx="5702202" cy="99950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rgbClr val="323232"/>
                </a:buClr>
                <a:buSzPts val="1800"/>
                <a:buFont typeface="Arial"/>
                <a:buAutoNum type="arabicPeriod"/>
              </a:pPr>
              <a:r>
                <a:rPr lang="ko-KR" sz="1800">
                  <a:solidFill>
                    <a:srgbClr val="323232"/>
                  </a:solidFill>
                  <a:latin typeface="Arial"/>
                  <a:ea typeface="Arial"/>
                  <a:cs typeface="Arial"/>
                  <a:sym typeface="Arial"/>
                </a:rPr>
                <a:t>Flask 서버 소켓</a:t>
              </a:r>
              <a:endParaRPr sz="1800">
                <a:solidFill>
                  <a:srgbClr val="323232"/>
                </a:solidFill>
                <a:latin typeface="Arial"/>
                <a:ea typeface="Arial"/>
                <a:cs typeface="Arial"/>
                <a:sym typeface="Arial"/>
              </a:endParaRPr>
            </a:p>
            <a:p>
              <a:pPr indent="-342900" lvl="0" marL="342900" marR="0" rtl="0" algn="l">
                <a:lnSpc>
                  <a:spcPct val="110000"/>
                </a:lnSpc>
                <a:spcBef>
                  <a:spcPts val="0"/>
                </a:spcBef>
                <a:spcAft>
                  <a:spcPts val="0"/>
                </a:spcAft>
                <a:buClr>
                  <a:srgbClr val="323232"/>
                </a:buClr>
                <a:buSzPts val="1800"/>
                <a:buFont typeface="Arial"/>
                <a:buAutoNum type="arabicPeriod"/>
              </a:pPr>
              <a:r>
                <a:rPr lang="ko-KR" sz="1800">
                  <a:solidFill>
                    <a:srgbClr val="323232"/>
                  </a:solidFill>
                  <a:latin typeface="Arial"/>
                  <a:ea typeface="Arial"/>
                  <a:cs typeface="Arial"/>
                  <a:sym typeface="Arial"/>
                </a:rPr>
                <a:t>Input image 소켓에서 이미지 데이터를 받아 Cv2 </a:t>
              </a:r>
              <a:endParaRPr/>
            </a:p>
            <a:p>
              <a:pPr indent="0" lvl="0" marL="0" marR="0" rtl="0" algn="l">
                <a:lnSpc>
                  <a:spcPct val="110000"/>
                </a:lnSpc>
                <a:spcBef>
                  <a:spcPts val="0"/>
                </a:spcBef>
                <a:spcAft>
                  <a:spcPts val="0"/>
                </a:spcAft>
                <a:buNone/>
              </a:pPr>
              <a:r>
                <a:rPr lang="ko-KR" sz="1800">
                  <a:solidFill>
                    <a:srgbClr val="323232"/>
                  </a:solidFill>
                  <a:latin typeface="Arial"/>
                  <a:ea typeface="Arial"/>
                  <a:cs typeface="Arial"/>
                  <a:sym typeface="Arial"/>
                </a:rPr>
                <a:t>모델을 연산하여 이미지 결괏값을 gen() 함수로 표시</a:t>
              </a:r>
              <a:endParaRPr/>
            </a:p>
          </p:txBody>
        </p:sp>
      </p:grpSp>
      <p:sp>
        <p:nvSpPr>
          <p:cNvPr id="560" name="Google Shape;560;p25"/>
          <p:cNvSpPr/>
          <p:nvPr/>
        </p:nvSpPr>
        <p:spPr>
          <a:xfrm>
            <a:off x="695325" y="906246"/>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61" name="Google Shape;561;p25"/>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62" name="Google Shape;562;p25"/>
          <p:cNvSpPr txBox="1"/>
          <p:nvPr/>
        </p:nvSpPr>
        <p:spPr>
          <a:xfrm>
            <a:off x="318782" y="427839"/>
            <a:ext cx="11544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4) 서버 </a:t>
            </a:r>
            <a:endParaRPr/>
          </a:p>
        </p:txBody>
      </p:sp>
      <p:pic>
        <p:nvPicPr>
          <p:cNvPr descr="텍스트이(가) 표시된 사진&#10;&#10;자동 생성된 설명" id="563" name="Google Shape;563;p25"/>
          <p:cNvPicPr preferRelativeResize="0"/>
          <p:nvPr/>
        </p:nvPicPr>
        <p:blipFill rotWithShape="1">
          <a:blip r:embed="rId3">
            <a:alphaModFix/>
          </a:blip>
          <a:srcRect b="0" l="0" r="0" t="0"/>
          <a:stretch/>
        </p:blipFill>
        <p:spPr>
          <a:xfrm>
            <a:off x="695325" y="1008560"/>
            <a:ext cx="3971333" cy="3130627"/>
          </a:xfrm>
          <a:prstGeom prst="rect">
            <a:avLst/>
          </a:prstGeom>
          <a:noFill/>
          <a:ln>
            <a:noFill/>
          </a:ln>
        </p:spPr>
      </p:pic>
      <p:pic>
        <p:nvPicPr>
          <p:cNvPr descr="텍스트이(가) 표시된 사진&#10;&#10;자동 생성된 설명" id="564" name="Google Shape;564;p25"/>
          <p:cNvPicPr preferRelativeResize="0"/>
          <p:nvPr/>
        </p:nvPicPr>
        <p:blipFill rotWithShape="1">
          <a:blip r:embed="rId4">
            <a:alphaModFix/>
          </a:blip>
          <a:srcRect b="0" l="0" r="0" t="0"/>
          <a:stretch/>
        </p:blipFill>
        <p:spPr>
          <a:xfrm>
            <a:off x="695325" y="4277511"/>
            <a:ext cx="5048250" cy="2152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pSp>
        <p:nvGrpSpPr>
          <p:cNvPr id="569" name="Google Shape;569;p26"/>
          <p:cNvGrpSpPr/>
          <p:nvPr/>
        </p:nvGrpSpPr>
        <p:grpSpPr>
          <a:xfrm>
            <a:off x="-1" y="0"/>
            <a:ext cx="12192002" cy="142613"/>
            <a:chOff x="-1" y="0"/>
            <a:chExt cx="12192002" cy="142613"/>
          </a:xfrm>
        </p:grpSpPr>
        <p:sp>
          <p:nvSpPr>
            <p:cNvPr id="570" name="Google Shape;570;p26"/>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1" name="Google Shape;571;p26"/>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572" name="Google Shape;572;p26"/>
          <p:cNvGrpSpPr/>
          <p:nvPr/>
        </p:nvGrpSpPr>
        <p:grpSpPr>
          <a:xfrm>
            <a:off x="9657304" y="351002"/>
            <a:ext cx="2345884" cy="338554"/>
            <a:chOff x="8616305" y="636669"/>
            <a:chExt cx="2345884" cy="338554"/>
          </a:xfrm>
        </p:grpSpPr>
        <p:sp>
          <p:nvSpPr>
            <p:cNvPr id="573" name="Google Shape;573;p26"/>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574" name="Google Shape;574;p26"/>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5" name="Google Shape;575;p26"/>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576" name="Google Shape;576;p26"/>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77" name="Google Shape;577;p26"/>
          <p:cNvGrpSpPr/>
          <p:nvPr/>
        </p:nvGrpSpPr>
        <p:grpSpPr>
          <a:xfrm>
            <a:off x="6612740" y="2923034"/>
            <a:ext cx="5640221" cy="2165469"/>
            <a:chOff x="6688946" y="1593341"/>
            <a:chExt cx="5640221" cy="2165469"/>
          </a:xfrm>
        </p:grpSpPr>
        <p:sp>
          <p:nvSpPr>
            <p:cNvPr id="578" name="Google Shape;578;p26"/>
            <p:cNvSpPr txBox="1"/>
            <p:nvPr/>
          </p:nvSpPr>
          <p:spPr>
            <a:xfrm>
              <a:off x="6688946" y="1593341"/>
              <a:ext cx="1941557" cy="461665"/>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Server 소켓</a:t>
              </a:r>
              <a:endParaRPr/>
            </a:p>
          </p:txBody>
        </p:sp>
        <p:sp>
          <p:nvSpPr>
            <p:cNvPr id="579" name="Google Shape;579;p26"/>
            <p:cNvSpPr txBox="1"/>
            <p:nvPr/>
          </p:nvSpPr>
          <p:spPr>
            <a:xfrm>
              <a:off x="6688947" y="2454607"/>
              <a:ext cx="5640220" cy="130420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rgbClr val="323232"/>
                </a:buClr>
                <a:buSzPts val="1800"/>
                <a:buFont typeface="Arial"/>
                <a:buAutoNum type="arabicPeriod"/>
              </a:pPr>
              <a:r>
                <a:rPr lang="ko-KR" sz="1800">
                  <a:solidFill>
                    <a:srgbClr val="323232"/>
                  </a:solidFill>
                  <a:latin typeface="Arial"/>
                  <a:ea typeface="Arial"/>
                  <a:cs typeface="Arial"/>
                  <a:sym typeface="Arial"/>
                </a:rPr>
                <a:t>이미지 데이터 전처리 함수 아스키코드를  </a:t>
              </a:r>
              <a:endParaRPr sz="18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800">
                  <a:solidFill>
                    <a:srgbClr val="323232"/>
                  </a:solidFill>
                  <a:latin typeface="Arial"/>
                  <a:ea typeface="Arial"/>
                  <a:cs typeface="Arial"/>
                  <a:sym typeface="Arial"/>
                </a:rPr>
                <a:t>      base 64로 변환 후 </a:t>
              </a:r>
              <a:endParaRPr sz="18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800">
                  <a:solidFill>
                    <a:srgbClr val="323232"/>
                  </a:solidFill>
                  <a:latin typeface="Arial"/>
                  <a:ea typeface="Arial"/>
                  <a:cs typeface="Arial"/>
                  <a:sym typeface="Arial"/>
                </a:rPr>
                <a:t>      이미지 데이터로 변환한 후 데이터를 list에 저장</a:t>
              </a:r>
              <a:endParaRPr sz="18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800">
                  <a:solidFill>
                    <a:srgbClr val="323232"/>
                  </a:solidFill>
                  <a:latin typeface="Arial"/>
                  <a:ea typeface="Arial"/>
                  <a:cs typeface="Arial"/>
                  <a:sym typeface="Arial"/>
                </a:rPr>
                <a:t>2. Pil 데이터를 이미지 데이터로 변환</a:t>
              </a:r>
              <a:endParaRPr/>
            </a:p>
          </p:txBody>
        </p:sp>
      </p:grpSp>
      <p:sp>
        <p:nvSpPr>
          <p:cNvPr id="580" name="Google Shape;580;p26"/>
          <p:cNvSpPr/>
          <p:nvPr/>
        </p:nvSpPr>
        <p:spPr>
          <a:xfrm>
            <a:off x="695325" y="906246"/>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81" name="Google Shape;581;p26"/>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582" name="Google Shape;582;p26"/>
          <p:cNvSpPr txBox="1"/>
          <p:nvPr/>
        </p:nvSpPr>
        <p:spPr>
          <a:xfrm>
            <a:off x="318782" y="427839"/>
            <a:ext cx="11544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4) 서버 </a:t>
            </a:r>
            <a:endParaRPr/>
          </a:p>
        </p:txBody>
      </p:sp>
      <p:pic>
        <p:nvPicPr>
          <p:cNvPr id="583" name="Google Shape;583;p26"/>
          <p:cNvPicPr preferRelativeResize="0"/>
          <p:nvPr/>
        </p:nvPicPr>
        <p:blipFill rotWithShape="1">
          <a:blip r:embed="rId3">
            <a:alphaModFix/>
          </a:blip>
          <a:srcRect b="0" l="0" r="0" t="0"/>
          <a:stretch/>
        </p:blipFill>
        <p:spPr>
          <a:xfrm>
            <a:off x="695325" y="1038027"/>
            <a:ext cx="5095875" cy="3745778"/>
          </a:xfrm>
          <a:prstGeom prst="rect">
            <a:avLst/>
          </a:prstGeom>
          <a:noFill/>
          <a:ln>
            <a:noFill/>
          </a:ln>
        </p:spPr>
      </p:pic>
      <p:pic>
        <p:nvPicPr>
          <p:cNvPr id="584" name="Google Shape;584;p26"/>
          <p:cNvPicPr preferRelativeResize="0"/>
          <p:nvPr/>
        </p:nvPicPr>
        <p:blipFill rotWithShape="1">
          <a:blip r:embed="rId4">
            <a:alphaModFix/>
          </a:blip>
          <a:srcRect b="0" l="0" r="0" t="0"/>
          <a:stretch/>
        </p:blipFill>
        <p:spPr>
          <a:xfrm>
            <a:off x="695324" y="4866459"/>
            <a:ext cx="5127775" cy="17339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grpSp>
        <p:nvGrpSpPr>
          <p:cNvPr id="589" name="Google Shape;589;p27"/>
          <p:cNvGrpSpPr/>
          <p:nvPr/>
        </p:nvGrpSpPr>
        <p:grpSpPr>
          <a:xfrm>
            <a:off x="-1" y="0"/>
            <a:ext cx="12192002" cy="142613"/>
            <a:chOff x="-1" y="0"/>
            <a:chExt cx="12192002" cy="142613"/>
          </a:xfrm>
        </p:grpSpPr>
        <p:sp>
          <p:nvSpPr>
            <p:cNvPr id="590" name="Google Shape;590;p27"/>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1" name="Google Shape;591;p27"/>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592" name="Google Shape;592;p27"/>
          <p:cNvSpPr txBox="1"/>
          <p:nvPr/>
        </p:nvSpPr>
        <p:spPr>
          <a:xfrm>
            <a:off x="318782" y="427839"/>
            <a:ext cx="227017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5) 데이터베이스 </a:t>
            </a:r>
            <a:endParaRPr/>
          </a:p>
        </p:txBody>
      </p:sp>
      <p:grpSp>
        <p:nvGrpSpPr>
          <p:cNvPr id="593" name="Google Shape;593;p27"/>
          <p:cNvGrpSpPr/>
          <p:nvPr/>
        </p:nvGrpSpPr>
        <p:grpSpPr>
          <a:xfrm>
            <a:off x="9657304" y="351002"/>
            <a:ext cx="2345884" cy="338554"/>
            <a:chOff x="8616305" y="636669"/>
            <a:chExt cx="2345884" cy="338554"/>
          </a:xfrm>
        </p:grpSpPr>
        <p:sp>
          <p:nvSpPr>
            <p:cNvPr id="594" name="Google Shape;594;p27"/>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595" name="Google Shape;595;p27"/>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6" name="Google Shape;596;p27"/>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597" name="Google Shape;597;p27"/>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598" name="Google Shape;598;p27"/>
          <p:cNvGrpSpPr/>
          <p:nvPr/>
        </p:nvGrpSpPr>
        <p:grpSpPr>
          <a:xfrm>
            <a:off x="584164" y="4910269"/>
            <a:ext cx="11136086" cy="1868625"/>
            <a:chOff x="6811859" y="1617478"/>
            <a:chExt cx="9588535" cy="1394668"/>
          </a:xfrm>
        </p:grpSpPr>
        <p:sp>
          <p:nvSpPr>
            <p:cNvPr id="599" name="Google Shape;599;p27"/>
            <p:cNvSpPr txBox="1"/>
            <p:nvPr/>
          </p:nvSpPr>
          <p:spPr>
            <a:xfrm>
              <a:off x="6811859" y="1617478"/>
              <a:ext cx="1957419" cy="344569"/>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ORM (SQLite)</a:t>
              </a:r>
              <a:endParaRPr sz="2400">
                <a:solidFill>
                  <a:schemeClr val="lt1"/>
                </a:solidFill>
                <a:latin typeface="Arial"/>
                <a:ea typeface="Arial"/>
                <a:cs typeface="Arial"/>
                <a:sym typeface="Arial"/>
              </a:endParaRPr>
            </a:p>
          </p:txBody>
        </p:sp>
        <p:sp>
          <p:nvSpPr>
            <p:cNvPr id="600" name="Google Shape;600;p27"/>
            <p:cNvSpPr txBox="1"/>
            <p:nvPr/>
          </p:nvSpPr>
          <p:spPr>
            <a:xfrm>
              <a:off x="6811859" y="2024383"/>
              <a:ext cx="9588535" cy="987763"/>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Malgun Gothic"/>
                  <a:ea typeface="Malgun Gothic"/>
                  <a:cs typeface="Malgun Gothic"/>
                  <a:sym typeface="Malgun Gothic"/>
                </a:rPr>
                <a:t>객체 지향적인 코드로 인해 더 직관적이고 비즈니스 로직에 집중할 수 있다</a:t>
              </a:r>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Malgun Gothic"/>
                  <a:ea typeface="Malgun Gothic"/>
                  <a:cs typeface="Malgun Gothic"/>
                  <a:sym typeface="Malgun Gothic"/>
                </a:rPr>
                <a:t>재사용 및 유지 보수의 편리성이 증가한다</a:t>
              </a:r>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Malgun Gothic"/>
                  <a:ea typeface="Malgun Gothic"/>
                  <a:cs typeface="Malgun Gothic"/>
                  <a:sym typeface="Malgun Gothic"/>
                </a:rPr>
                <a:t>DBMS에 대한 종속성이 줄어든다</a:t>
              </a:r>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Malgun Gothic"/>
                  <a:ea typeface="Malgun Gothic"/>
                  <a:cs typeface="Malgun Gothic"/>
                  <a:sym typeface="Malgun Gothic"/>
                </a:rPr>
                <a:t>데이터베이스에 저장하므로 관계가 복잡하지 않은 경우 간편하다</a:t>
              </a:r>
              <a:endParaRPr/>
            </a:p>
          </p:txBody>
        </p:sp>
      </p:grpSp>
      <p:pic>
        <p:nvPicPr>
          <p:cNvPr id="601" name="Google Shape;601;p27"/>
          <p:cNvPicPr preferRelativeResize="0"/>
          <p:nvPr/>
        </p:nvPicPr>
        <p:blipFill rotWithShape="1">
          <a:blip r:embed="rId3">
            <a:alphaModFix/>
          </a:blip>
          <a:srcRect b="0" l="0" r="0" t="0"/>
          <a:stretch/>
        </p:blipFill>
        <p:spPr>
          <a:xfrm>
            <a:off x="913748" y="957027"/>
            <a:ext cx="10364504" cy="36383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grpSp>
        <p:nvGrpSpPr>
          <p:cNvPr id="606" name="Google Shape;606;p28"/>
          <p:cNvGrpSpPr/>
          <p:nvPr/>
        </p:nvGrpSpPr>
        <p:grpSpPr>
          <a:xfrm>
            <a:off x="-1" y="0"/>
            <a:ext cx="12192002" cy="142613"/>
            <a:chOff x="-1" y="0"/>
            <a:chExt cx="12192002" cy="142613"/>
          </a:xfrm>
        </p:grpSpPr>
        <p:sp>
          <p:nvSpPr>
            <p:cNvPr id="607" name="Google Shape;607;p28"/>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08" name="Google Shape;608;p28"/>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609" name="Google Shape;609;p28"/>
          <p:cNvSpPr txBox="1"/>
          <p:nvPr/>
        </p:nvSpPr>
        <p:spPr>
          <a:xfrm>
            <a:off x="318782" y="427839"/>
            <a:ext cx="227017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5) 데이터베이스 </a:t>
            </a:r>
            <a:endParaRPr/>
          </a:p>
        </p:txBody>
      </p:sp>
      <p:grpSp>
        <p:nvGrpSpPr>
          <p:cNvPr id="610" name="Google Shape;610;p28"/>
          <p:cNvGrpSpPr/>
          <p:nvPr/>
        </p:nvGrpSpPr>
        <p:grpSpPr>
          <a:xfrm>
            <a:off x="9657304" y="351002"/>
            <a:ext cx="2345884" cy="338554"/>
            <a:chOff x="8616305" y="636669"/>
            <a:chExt cx="2345884" cy="338554"/>
          </a:xfrm>
        </p:grpSpPr>
        <p:sp>
          <p:nvSpPr>
            <p:cNvPr id="611" name="Google Shape;611;p28"/>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612" name="Google Shape;612;p28"/>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13" name="Google Shape;613;p28"/>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614" name="Google Shape;614;p28"/>
          <p:cNvSpPr/>
          <p:nvPr/>
        </p:nvSpPr>
        <p:spPr>
          <a:xfrm>
            <a:off x="587829" y="889503"/>
            <a:ext cx="11132420" cy="2539497"/>
          </a:xfrm>
          <a:custGeom>
            <a:rect b="b" l="l" r="r" t="t"/>
            <a:pathLst>
              <a:path extrusionOk="0" h="2539497" w="11132420">
                <a:moveTo>
                  <a:pt x="0" y="0"/>
                </a:moveTo>
                <a:cubicBezTo>
                  <a:pt x="170290" y="1069"/>
                  <a:pt x="456757" y="-10192"/>
                  <a:pt x="584452" y="0"/>
                </a:cubicBezTo>
                <a:cubicBezTo>
                  <a:pt x="712147" y="10192"/>
                  <a:pt x="827961" y="1050"/>
                  <a:pt x="946256" y="0"/>
                </a:cubicBezTo>
                <a:cubicBezTo>
                  <a:pt x="1064551" y="-1050"/>
                  <a:pt x="1561717" y="-39816"/>
                  <a:pt x="1864680" y="0"/>
                </a:cubicBezTo>
                <a:cubicBezTo>
                  <a:pt x="2167643" y="39816"/>
                  <a:pt x="2183826" y="23564"/>
                  <a:pt x="2449132" y="0"/>
                </a:cubicBezTo>
                <a:cubicBezTo>
                  <a:pt x="2714438" y="-23564"/>
                  <a:pt x="2783183" y="-9824"/>
                  <a:pt x="3033584" y="0"/>
                </a:cubicBezTo>
                <a:cubicBezTo>
                  <a:pt x="3283985" y="9824"/>
                  <a:pt x="3582429" y="29582"/>
                  <a:pt x="3952009" y="0"/>
                </a:cubicBezTo>
                <a:cubicBezTo>
                  <a:pt x="4321590" y="-29582"/>
                  <a:pt x="4277412" y="8066"/>
                  <a:pt x="4425137" y="0"/>
                </a:cubicBezTo>
                <a:cubicBezTo>
                  <a:pt x="4572862" y="-8066"/>
                  <a:pt x="4898239" y="36097"/>
                  <a:pt x="5343562" y="0"/>
                </a:cubicBezTo>
                <a:cubicBezTo>
                  <a:pt x="5788885" y="-36097"/>
                  <a:pt x="5976692" y="-2982"/>
                  <a:pt x="6261986" y="0"/>
                </a:cubicBezTo>
                <a:cubicBezTo>
                  <a:pt x="6547280" y="2982"/>
                  <a:pt x="6799102" y="-30674"/>
                  <a:pt x="6957763" y="0"/>
                </a:cubicBezTo>
                <a:cubicBezTo>
                  <a:pt x="7116424" y="30674"/>
                  <a:pt x="7586426" y="-17007"/>
                  <a:pt x="7876187" y="0"/>
                </a:cubicBezTo>
                <a:cubicBezTo>
                  <a:pt x="8165948" y="17007"/>
                  <a:pt x="8228362" y="6223"/>
                  <a:pt x="8460639" y="0"/>
                </a:cubicBezTo>
                <a:cubicBezTo>
                  <a:pt x="8692916" y="-6223"/>
                  <a:pt x="8880551" y="9499"/>
                  <a:pt x="9045091" y="0"/>
                </a:cubicBezTo>
                <a:cubicBezTo>
                  <a:pt x="9209631" y="-9499"/>
                  <a:pt x="9629398" y="-94"/>
                  <a:pt x="9852192" y="0"/>
                </a:cubicBezTo>
                <a:cubicBezTo>
                  <a:pt x="10074986" y="94"/>
                  <a:pt x="10213938" y="-22939"/>
                  <a:pt x="10436644" y="0"/>
                </a:cubicBezTo>
                <a:cubicBezTo>
                  <a:pt x="10659350" y="22939"/>
                  <a:pt x="10933702" y="9954"/>
                  <a:pt x="11132420" y="0"/>
                </a:cubicBezTo>
                <a:cubicBezTo>
                  <a:pt x="11151967" y="293201"/>
                  <a:pt x="11121923" y="464348"/>
                  <a:pt x="11132420" y="685664"/>
                </a:cubicBezTo>
                <a:cubicBezTo>
                  <a:pt x="11142917" y="906980"/>
                  <a:pt x="11127311" y="1111214"/>
                  <a:pt x="11132420" y="1345933"/>
                </a:cubicBezTo>
                <a:cubicBezTo>
                  <a:pt x="11137529" y="1580652"/>
                  <a:pt x="11167655" y="2260315"/>
                  <a:pt x="11132420" y="2539497"/>
                </a:cubicBezTo>
                <a:cubicBezTo>
                  <a:pt x="11026323" y="2554609"/>
                  <a:pt x="10912894" y="2548539"/>
                  <a:pt x="10770616" y="2539497"/>
                </a:cubicBezTo>
                <a:cubicBezTo>
                  <a:pt x="10628338" y="2530455"/>
                  <a:pt x="10175432" y="2519125"/>
                  <a:pt x="9852192" y="2539497"/>
                </a:cubicBezTo>
                <a:cubicBezTo>
                  <a:pt x="9528952" y="2559869"/>
                  <a:pt x="9377496" y="2539955"/>
                  <a:pt x="9156415" y="2539497"/>
                </a:cubicBezTo>
                <a:cubicBezTo>
                  <a:pt x="8935334" y="2539039"/>
                  <a:pt x="8857761" y="2532726"/>
                  <a:pt x="8683288" y="2539497"/>
                </a:cubicBezTo>
                <a:cubicBezTo>
                  <a:pt x="8508815" y="2546268"/>
                  <a:pt x="8167188" y="2553869"/>
                  <a:pt x="7987511" y="2539497"/>
                </a:cubicBezTo>
                <a:cubicBezTo>
                  <a:pt x="7807834" y="2525125"/>
                  <a:pt x="7702056" y="2551184"/>
                  <a:pt x="7625708" y="2539497"/>
                </a:cubicBezTo>
                <a:cubicBezTo>
                  <a:pt x="7549360" y="2527810"/>
                  <a:pt x="7361848" y="2524822"/>
                  <a:pt x="7263904" y="2539497"/>
                </a:cubicBezTo>
                <a:cubicBezTo>
                  <a:pt x="7165960" y="2554172"/>
                  <a:pt x="6874273" y="2543396"/>
                  <a:pt x="6568128" y="2539497"/>
                </a:cubicBezTo>
                <a:cubicBezTo>
                  <a:pt x="6261983" y="2535598"/>
                  <a:pt x="6305657" y="2534839"/>
                  <a:pt x="6095000" y="2539497"/>
                </a:cubicBezTo>
                <a:cubicBezTo>
                  <a:pt x="5884343" y="2544155"/>
                  <a:pt x="5506289" y="2521949"/>
                  <a:pt x="5287900" y="2539497"/>
                </a:cubicBezTo>
                <a:cubicBezTo>
                  <a:pt x="5069511" y="2557045"/>
                  <a:pt x="5016726" y="2528553"/>
                  <a:pt x="4814772" y="2539497"/>
                </a:cubicBezTo>
                <a:cubicBezTo>
                  <a:pt x="4612818" y="2550441"/>
                  <a:pt x="4197170" y="2519665"/>
                  <a:pt x="4007671" y="2539497"/>
                </a:cubicBezTo>
                <a:cubicBezTo>
                  <a:pt x="3818172" y="2559329"/>
                  <a:pt x="3811533" y="2548822"/>
                  <a:pt x="3645868" y="2539497"/>
                </a:cubicBezTo>
                <a:cubicBezTo>
                  <a:pt x="3480203" y="2530172"/>
                  <a:pt x="3128080" y="2555004"/>
                  <a:pt x="2838767" y="2539497"/>
                </a:cubicBezTo>
                <a:cubicBezTo>
                  <a:pt x="2549454" y="2523990"/>
                  <a:pt x="2484820" y="2555243"/>
                  <a:pt x="2365639" y="2539497"/>
                </a:cubicBezTo>
                <a:cubicBezTo>
                  <a:pt x="2246458" y="2523751"/>
                  <a:pt x="2146731" y="2537580"/>
                  <a:pt x="2003836" y="2539497"/>
                </a:cubicBezTo>
                <a:cubicBezTo>
                  <a:pt x="1860941" y="2541414"/>
                  <a:pt x="1683059" y="2521324"/>
                  <a:pt x="1530708" y="2539497"/>
                </a:cubicBezTo>
                <a:cubicBezTo>
                  <a:pt x="1378357" y="2557670"/>
                  <a:pt x="949371" y="2510915"/>
                  <a:pt x="723607" y="2539497"/>
                </a:cubicBezTo>
                <a:cubicBezTo>
                  <a:pt x="497843" y="2568079"/>
                  <a:pt x="264487" y="2524919"/>
                  <a:pt x="0" y="2539497"/>
                </a:cubicBezTo>
                <a:cubicBezTo>
                  <a:pt x="10746" y="2413801"/>
                  <a:pt x="1110" y="2105859"/>
                  <a:pt x="0" y="1980808"/>
                </a:cubicBezTo>
                <a:cubicBezTo>
                  <a:pt x="-1110" y="1855757"/>
                  <a:pt x="-11248" y="1538685"/>
                  <a:pt x="0" y="1422118"/>
                </a:cubicBezTo>
                <a:cubicBezTo>
                  <a:pt x="11248" y="1305551"/>
                  <a:pt x="-31306" y="968852"/>
                  <a:pt x="0" y="761849"/>
                </a:cubicBezTo>
                <a:cubicBezTo>
                  <a:pt x="31306" y="554846"/>
                  <a:pt x="-16551" y="244295"/>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615" name="Google Shape;615;p28"/>
          <p:cNvGrpSpPr/>
          <p:nvPr/>
        </p:nvGrpSpPr>
        <p:grpSpPr>
          <a:xfrm>
            <a:off x="587829" y="4024164"/>
            <a:ext cx="11136086" cy="1745515"/>
            <a:chOff x="6811859" y="1617478"/>
            <a:chExt cx="9588535" cy="1302784"/>
          </a:xfrm>
        </p:grpSpPr>
        <p:sp>
          <p:nvSpPr>
            <p:cNvPr id="616" name="Google Shape;616;p28"/>
            <p:cNvSpPr txBox="1"/>
            <p:nvPr/>
          </p:nvSpPr>
          <p:spPr>
            <a:xfrm>
              <a:off x="6811859" y="1617478"/>
              <a:ext cx="1957419" cy="344569"/>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ER 다이어그램</a:t>
              </a:r>
              <a:endParaRPr/>
            </a:p>
          </p:txBody>
        </p:sp>
        <p:sp>
          <p:nvSpPr>
            <p:cNvPr id="617" name="Google Shape;617;p28"/>
            <p:cNvSpPr txBox="1"/>
            <p:nvPr/>
          </p:nvSpPr>
          <p:spPr>
            <a:xfrm>
              <a:off x="6811859" y="2024383"/>
              <a:ext cx="9588535" cy="895879"/>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None/>
              </a:pPr>
              <a:r>
                <a:rPr lang="ko-KR" sz="2000">
                  <a:solidFill>
                    <a:srgbClr val="000000"/>
                  </a:solidFill>
                  <a:latin typeface="Arial"/>
                  <a:ea typeface="Arial"/>
                  <a:cs typeface="Arial"/>
                  <a:sym typeface="Arial"/>
                </a:rPr>
                <a:t>User(고유번호, 아이디, 비밀번호,이메일,직업)</a:t>
              </a:r>
              <a:endParaRPr sz="2000">
                <a:solidFill>
                  <a:srgbClr val="000000"/>
                </a:solidFill>
                <a:latin typeface="Arial"/>
                <a:ea typeface="Arial"/>
                <a:cs typeface="Arial"/>
                <a:sym typeface="Arial"/>
              </a:endParaRPr>
            </a:p>
            <a:p>
              <a:pPr indent="0" lvl="0" marL="0" marR="0" rtl="0" algn="just">
                <a:lnSpc>
                  <a:spcPct val="130000"/>
                </a:lnSpc>
                <a:spcBef>
                  <a:spcPts val="0"/>
                </a:spcBef>
                <a:spcAft>
                  <a:spcPts val="0"/>
                </a:spcAft>
                <a:buNone/>
              </a:pPr>
              <a:r>
                <a:rPr lang="ko-KR" sz="2000">
                  <a:solidFill>
                    <a:srgbClr val="000000"/>
                  </a:solidFill>
                  <a:latin typeface="Arial"/>
                  <a:ea typeface="Arial"/>
                  <a:cs typeface="Arial"/>
                  <a:sym typeface="Arial"/>
                </a:rPr>
                <a:t>Lecture(고유번호, 줌 링크, 과목이름)</a:t>
              </a:r>
              <a:endParaRPr sz="2000">
                <a:solidFill>
                  <a:srgbClr val="000000"/>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Malgun Gothic"/>
                <a:ea typeface="Malgun Gothic"/>
                <a:cs typeface="Malgun Gothic"/>
                <a:sym typeface="Malgun Gothic"/>
              </a:endParaRPr>
            </a:p>
          </p:txBody>
        </p:sp>
      </p:grpSp>
      <p:sp>
        <p:nvSpPr>
          <p:cNvPr id="618" name="Google Shape;618;p28"/>
          <p:cNvSpPr/>
          <p:nvPr/>
        </p:nvSpPr>
        <p:spPr>
          <a:xfrm>
            <a:off x="1078808" y="735193"/>
            <a:ext cx="18239209" cy="85267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619" name="Google Shape;619;p28"/>
          <p:cNvPicPr preferRelativeResize="0"/>
          <p:nvPr/>
        </p:nvPicPr>
        <p:blipFill rotWithShape="1">
          <a:blip r:embed="rId3">
            <a:alphaModFix/>
          </a:blip>
          <a:srcRect b="0" l="0" r="0" t="0"/>
          <a:stretch/>
        </p:blipFill>
        <p:spPr>
          <a:xfrm>
            <a:off x="996259" y="1192394"/>
            <a:ext cx="10199482" cy="1971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grpSp>
        <p:nvGrpSpPr>
          <p:cNvPr id="624" name="Google Shape;624;p29"/>
          <p:cNvGrpSpPr/>
          <p:nvPr/>
        </p:nvGrpSpPr>
        <p:grpSpPr>
          <a:xfrm>
            <a:off x="-1" y="0"/>
            <a:ext cx="12192002" cy="142613"/>
            <a:chOff x="-1" y="0"/>
            <a:chExt cx="12192002" cy="142613"/>
          </a:xfrm>
        </p:grpSpPr>
        <p:sp>
          <p:nvSpPr>
            <p:cNvPr id="625" name="Google Shape;625;p29"/>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26" name="Google Shape;626;p29"/>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627" name="Google Shape;627;p29"/>
          <p:cNvSpPr txBox="1"/>
          <p:nvPr/>
        </p:nvSpPr>
        <p:spPr>
          <a:xfrm>
            <a:off x="318782" y="427839"/>
            <a:ext cx="21900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5) 데이터베이스</a:t>
            </a:r>
            <a:endParaRPr/>
          </a:p>
        </p:txBody>
      </p:sp>
      <p:grpSp>
        <p:nvGrpSpPr>
          <p:cNvPr id="628" name="Google Shape;628;p29"/>
          <p:cNvGrpSpPr/>
          <p:nvPr/>
        </p:nvGrpSpPr>
        <p:grpSpPr>
          <a:xfrm>
            <a:off x="9657304" y="351002"/>
            <a:ext cx="2345884" cy="338554"/>
            <a:chOff x="8616305" y="636669"/>
            <a:chExt cx="2345884" cy="338554"/>
          </a:xfrm>
        </p:grpSpPr>
        <p:sp>
          <p:nvSpPr>
            <p:cNvPr id="629" name="Google Shape;629;p29"/>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630" name="Google Shape;630;p29"/>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31" name="Google Shape;631;p29"/>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632" name="Google Shape;632;p29"/>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633" name="Google Shape;633;p29"/>
          <p:cNvGrpSpPr/>
          <p:nvPr/>
        </p:nvGrpSpPr>
        <p:grpSpPr>
          <a:xfrm>
            <a:off x="6699590" y="2225166"/>
            <a:ext cx="4647619" cy="2254233"/>
            <a:chOff x="5722620" y="1752701"/>
            <a:chExt cx="4647619" cy="1077034"/>
          </a:xfrm>
        </p:grpSpPr>
        <p:sp>
          <p:nvSpPr>
            <p:cNvPr id="634" name="Google Shape;634;p29"/>
            <p:cNvSpPr txBox="1"/>
            <p:nvPr/>
          </p:nvSpPr>
          <p:spPr>
            <a:xfrm>
              <a:off x="5722620" y="1752701"/>
              <a:ext cx="4191567" cy="224252"/>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190500" marR="0" rtl="0" algn="just">
                <a:lnSpc>
                  <a:spcPct val="130000"/>
                </a:lnSpc>
                <a:spcBef>
                  <a:spcPts val="0"/>
                </a:spcBef>
                <a:spcAft>
                  <a:spcPts val="0"/>
                </a:spcAft>
                <a:buNone/>
              </a:pPr>
              <a:r>
                <a:rPr b="1" lang="ko-KR" sz="2000">
                  <a:solidFill>
                    <a:schemeClr val="lt1"/>
                  </a:solidFill>
                  <a:latin typeface="Arial"/>
                  <a:ea typeface="Arial"/>
                  <a:cs typeface="Arial"/>
                  <a:sym typeface="Arial"/>
                </a:rPr>
                <a:t>Flask SQL Alchemy(ORM) </a:t>
              </a:r>
              <a:endParaRPr sz="2000">
                <a:solidFill>
                  <a:schemeClr val="lt1"/>
                </a:solidFill>
                <a:latin typeface="Arial"/>
                <a:ea typeface="Arial"/>
                <a:cs typeface="Arial"/>
                <a:sym typeface="Arial"/>
              </a:endParaRPr>
            </a:p>
          </p:txBody>
        </p:sp>
        <p:sp>
          <p:nvSpPr>
            <p:cNvPr id="635" name="Google Shape;635;p29"/>
            <p:cNvSpPr txBox="1"/>
            <p:nvPr/>
          </p:nvSpPr>
          <p:spPr>
            <a:xfrm>
              <a:off x="5722620" y="2106247"/>
              <a:ext cx="4647619" cy="723488"/>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13. test.db를 생성</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14. Flask에 데이터베이스를 적용</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21, 37 User, Lecture 테이블을 생성하고 테이블 속성과 </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              클래스로 이용 가능 하게 설정 해준다</a:t>
              </a:r>
              <a:endParaRPr/>
            </a:p>
          </p:txBody>
        </p:sp>
      </p:grpSp>
      <p:sp>
        <p:nvSpPr>
          <p:cNvPr id="636" name="Google Shape;636;p29"/>
          <p:cNvSpPr/>
          <p:nvPr/>
        </p:nvSpPr>
        <p:spPr>
          <a:xfrm>
            <a:off x="587827" y="517582"/>
            <a:ext cx="18289129" cy="43489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637" name="Google Shape;637;p29"/>
          <p:cNvPicPr preferRelativeResize="0"/>
          <p:nvPr/>
        </p:nvPicPr>
        <p:blipFill rotWithShape="1">
          <a:blip r:embed="rId3">
            <a:alphaModFix/>
          </a:blip>
          <a:srcRect b="0" l="0" r="0" t="0"/>
          <a:stretch/>
        </p:blipFill>
        <p:spPr>
          <a:xfrm>
            <a:off x="587828" y="974782"/>
            <a:ext cx="5508172" cy="56263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3"/>
          <p:cNvSpPr txBox="1"/>
          <p:nvPr/>
        </p:nvSpPr>
        <p:spPr>
          <a:xfrm>
            <a:off x="612640" y="2788138"/>
            <a:ext cx="332655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4000">
                <a:solidFill>
                  <a:schemeClr val="lt1"/>
                </a:solidFill>
                <a:latin typeface="Arial"/>
                <a:ea typeface="Arial"/>
                <a:cs typeface="Arial"/>
                <a:sym typeface="Arial"/>
              </a:rPr>
              <a:t>01.</a:t>
            </a:r>
            <a:endParaRPr/>
          </a:p>
          <a:p>
            <a:pPr indent="0" lvl="0" marL="0" marR="0" rtl="0" algn="l">
              <a:spcBef>
                <a:spcPts val="0"/>
              </a:spcBef>
              <a:spcAft>
                <a:spcPts val="0"/>
              </a:spcAft>
              <a:buNone/>
            </a:pPr>
            <a:r>
              <a:rPr lang="ko-KR" sz="4000">
                <a:solidFill>
                  <a:schemeClr val="lt1"/>
                </a:solidFill>
                <a:latin typeface="Arial"/>
                <a:ea typeface="Arial"/>
                <a:cs typeface="Arial"/>
                <a:sym typeface="Arial"/>
              </a:rPr>
              <a:t>프로젝트 내용</a:t>
            </a:r>
            <a:endParaRPr/>
          </a:p>
        </p:txBody>
      </p:sp>
      <p:sp>
        <p:nvSpPr>
          <p:cNvPr id="112" name="Google Shape;112;p3"/>
          <p:cNvSpPr txBox="1"/>
          <p:nvPr/>
        </p:nvSpPr>
        <p:spPr>
          <a:xfrm>
            <a:off x="612640" y="2449584"/>
            <a:ext cx="139974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600">
                <a:solidFill>
                  <a:schemeClr val="lt1"/>
                </a:solidFill>
                <a:latin typeface="Arial"/>
                <a:ea typeface="Arial"/>
                <a:cs typeface="Arial"/>
                <a:sym typeface="Arial"/>
              </a:rPr>
              <a:t>Double J</a:t>
            </a:r>
            <a:endParaRPr sz="160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grpSp>
        <p:nvGrpSpPr>
          <p:cNvPr id="642" name="Google Shape;642;p30"/>
          <p:cNvGrpSpPr/>
          <p:nvPr/>
        </p:nvGrpSpPr>
        <p:grpSpPr>
          <a:xfrm>
            <a:off x="-1" y="0"/>
            <a:ext cx="12192002" cy="142613"/>
            <a:chOff x="-1" y="0"/>
            <a:chExt cx="12192002" cy="142613"/>
          </a:xfrm>
        </p:grpSpPr>
        <p:sp>
          <p:nvSpPr>
            <p:cNvPr id="643" name="Google Shape;643;p30"/>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44" name="Google Shape;644;p30"/>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645" name="Google Shape;645;p30"/>
          <p:cNvSpPr txBox="1"/>
          <p:nvPr/>
        </p:nvSpPr>
        <p:spPr>
          <a:xfrm>
            <a:off x="318782" y="427839"/>
            <a:ext cx="21900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5) 데이터베이스</a:t>
            </a:r>
            <a:endParaRPr/>
          </a:p>
        </p:txBody>
      </p:sp>
      <p:grpSp>
        <p:nvGrpSpPr>
          <p:cNvPr id="646" name="Google Shape;646;p30"/>
          <p:cNvGrpSpPr/>
          <p:nvPr/>
        </p:nvGrpSpPr>
        <p:grpSpPr>
          <a:xfrm>
            <a:off x="9657304" y="351002"/>
            <a:ext cx="2345884" cy="338554"/>
            <a:chOff x="8616305" y="636669"/>
            <a:chExt cx="2345884" cy="338554"/>
          </a:xfrm>
        </p:grpSpPr>
        <p:sp>
          <p:nvSpPr>
            <p:cNvPr id="647" name="Google Shape;647;p30"/>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648" name="Google Shape;648;p30"/>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49" name="Google Shape;649;p30"/>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650" name="Google Shape;650;p30"/>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651" name="Google Shape;651;p30"/>
          <p:cNvGrpSpPr/>
          <p:nvPr/>
        </p:nvGrpSpPr>
        <p:grpSpPr>
          <a:xfrm>
            <a:off x="6642274" y="2208836"/>
            <a:ext cx="4663136" cy="1300894"/>
            <a:chOff x="5722620" y="1752701"/>
            <a:chExt cx="4663136" cy="621545"/>
          </a:xfrm>
        </p:grpSpPr>
        <p:sp>
          <p:nvSpPr>
            <p:cNvPr id="652" name="Google Shape;652;p30"/>
            <p:cNvSpPr txBox="1"/>
            <p:nvPr/>
          </p:nvSpPr>
          <p:spPr>
            <a:xfrm>
              <a:off x="5722621" y="1752701"/>
              <a:ext cx="4215115" cy="224252"/>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190500" marR="0" rtl="0" algn="just">
                <a:lnSpc>
                  <a:spcPct val="130000"/>
                </a:lnSpc>
                <a:spcBef>
                  <a:spcPts val="0"/>
                </a:spcBef>
                <a:spcAft>
                  <a:spcPts val="0"/>
                </a:spcAft>
                <a:buNone/>
              </a:pPr>
              <a:r>
                <a:rPr b="1" lang="ko-KR" sz="2000">
                  <a:solidFill>
                    <a:schemeClr val="lt1"/>
                  </a:solidFill>
                  <a:latin typeface="Arial"/>
                  <a:ea typeface="Arial"/>
                  <a:cs typeface="Arial"/>
                  <a:sym typeface="Arial"/>
                </a:rPr>
                <a:t>Flask SQL Alchemy(ORM) </a:t>
              </a:r>
              <a:endParaRPr sz="2000">
                <a:solidFill>
                  <a:schemeClr val="lt1"/>
                </a:solidFill>
                <a:latin typeface="Arial"/>
                <a:ea typeface="Arial"/>
                <a:cs typeface="Arial"/>
                <a:sym typeface="Arial"/>
              </a:endParaRPr>
            </a:p>
          </p:txBody>
        </p:sp>
        <p:sp>
          <p:nvSpPr>
            <p:cNvPr id="653" name="Google Shape;653;p30"/>
            <p:cNvSpPr txBox="1"/>
            <p:nvPr/>
          </p:nvSpPr>
          <p:spPr>
            <a:xfrm>
              <a:off x="5722620" y="2106247"/>
              <a:ext cx="4663136" cy="267999"/>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ORM으로 생성된 데이터베이스와 테이블에 입력된 값들을 </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확인할 수 있다</a:t>
              </a:r>
              <a:endParaRPr/>
            </a:p>
          </p:txBody>
        </p:sp>
      </p:grpSp>
      <p:sp>
        <p:nvSpPr>
          <p:cNvPr id="654" name="Google Shape;654;p30"/>
          <p:cNvSpPr/>
          <p:nvPr/>
        </p:nvSpPr>
        <p:spPr>
          <a:xfrm>
            <a:off x="587827" y="517582"/>
            <a:ext cx="18289129" cy="43489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655" name="Google Shape;655;p30"/>
          <p:cNvSpPr/>
          <p:nvPr/>
        </p:nvSpPr>
        <p:spPr>
          <a:xfrm>
            <a:off x="587827" y="575211"/>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656" name="Google Shape;656;p30"/>
          <p:cNvPicPr preferRelativeResize="0"/>
          <p:nvPr/>
        </p:nvPicPr>
        <p:blipFill rotWithShape="1">
          <a:blip r:embed="rId3">
            <a:alphaModFix/>
          </a:blip>
          <a:srcRect b="0" l="0" r="0" t="0"/>
          <a:stretch/>
        </p:blipFill>
        <p:spPr>
          <a:xfrm>
            <a:off x="516806" y="1069471"/>
            <a:ext cx="5508173" cy="527094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grpSp>
        <p:nvGrpSpPr>
          <p:cNvPr id="661" name="Google Shape;661;p31"/>
          <p:cNvGrpSpPr/>
          <p:nvPr/>
        </p:nvGrpSpPr>
        <p:grpSpPr>
          <a:xfrm>
            <a:off x="-1" y="0"/>
            <a:ext cx="12192002" cy="142613"/>
            <a:chOff x="-1" y="0"/>
            <a:chExt cx="12192002" cy="142613"/>
          </a:xfrm>
        </p:grpSpPr>
        <p:sp>
          <p:nvSpPr>
            <p:cNvPr id="662" name="Google Shape;662;p31"/>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63" name="Google Shape;663;p31"/>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664" name="Google Shape;664;p31"/>
          <p:cNvSpPr txBox="1"/>
          <p:nvPr/>
        </p:nvSpPr>
        <p:spPr>
          <a:xfrm>
            <a:off x="318782" y="427839"/>
            <a:ext cx="21900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5) 데이터베이스</a:t>
            </a:r>
            <a:endParaRPr/>
          </a:p>
        </p:txBody>
      </p:sp>
      <p:grpSp>
        <p:nvGrpSpPr>
          <p:cNvPr id="665" name="Google Shape;665;p31"/>
          <p:cNvGrpSpPr/>
          <p:nvPr/>
        </p:nvGrpSpPr>
        <p:grpSpPr>
          <a:xfrm>
            <a:off x="9657304" y="351002"/>
            <a:ext cx="2345884" cy="338554"/>
            <a:chOff x="8616305" y="636669"/>
            <a:chExt cx="2345884" cy="338554"/>
          </a:xfrm>
        </p:grpSpPr>
        <p:sp>
          <p:nvSpPr>
            <p:cNvPr id="666" name="Google Shape;666;p31"/>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667" name="Google Shape;667;p31"/>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68" name="Google Shape;668;p31"/>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669" name="Google Shape;669;p31"/>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670" name="Google Shape;670;p31"/>
          <p:cNvGrpSpPr/>
          <p:nvPr/>
        </p:nvGrpSpPr>
        <p:grpSpPr>
          <a:xfrm>
            <a:off x="6642274" y="2208835"/>
            <a:ext cx="4215116" cy="1537882"/>
            <a:chOff x="5722620" y="1752701"/>
            <a:chExt cx="4215116" cy="734774"/>
          </a:xfrm>
        </p:grpSpPr>
        <p:sp>
          <p:nvSpPr>
            <p:cNvPr id="671" name="Google Shape;671;p31"/>
            <p:cNvSpPr txBox="1"/>
            <p:nvPr/>
          </p:nvSpPr>
          <p:spPr>
            <a:xfrm>
              <a:off x="5722621" y="1752701"/>
              <a:ext cx="4215115" cy="224252"/>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190500" marR="0" rtl="0" algn="just">
                <a:lnSpc>
                  <a:spcPct val="130000"/>
                </a:lnSpc>
                <a:spcBef>
                  <a:spcPts val="0"/>
                </a:spcBef>
                <a:spcAft>
                  <a:spcPts val="0"/>
                </a:spcAft>
                <a:buNone/>
              </a:pPr>
              <a:r>
                <a:rPr b="1" lang="ko-KR" sz="2000">
                  <a:solidFill>
                    <a:schemeClr val="lt1"/>
                  </a:solidFill>
                  <a:latin typeface="Arial"/>
                  <a:ea typeface="Arial"/>
                  <a:cs typeface="Arial"/>
                  <a:sym typeface="Arial"/>
                </a:rPr>
                <a:t>회원가입</a:t>
              </a:r>
              <a:endParaRPr sz="2000">
                <a:solidFill>
                  <a:schemeClr val="lt1"/>
                </a:solidFill>
                <a:latin typeface="Arial"/>
                <a:ea typeface="Arial"/>
                <a:cs typeface="Arial"/>
                <a:sym typeface="Arial"/>
              </a:endParaRPr>
            </a:p>
          </p:txBody>
        </p:sp>
        <p:sp>
          <p:nvSpPr>
            <p:cNvPr id="672" name="Google Shape;672;p31"/>
            <p:cNvSpPr txBox="1"/>
            <p:nvPr/>
          </p:nvSpPr>
          <p:spPr>
            <a:xfrm>
              <a:off x="5722620" y="2106247"/>
              <a:ext cx="4140557" cy="3812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rgbClr val="323232"/>
                </a:buClr>
                <a:buSzPts val="1400"/>
                <a:buFont typeface="Arial"/>
                <a:buAutoNum type="arabicPeriod"/>
              </a:pPr>
              <a:r>
                <a:rPr lang="ko-KR" sz="1400">
                  <a:solidFill>
                    <a:srgbClr val="323232"/>
                  </a:solidFill>
                  <a:latin typeface="Arial"/>
                  <a:ea typeface="Arial"/>
                  <a:cs typeface="Arial"/>
                  <a:sym typeface="Arial"/>
                </a:rPr>
                <a:t>교수 회원가입과 학생 회원가입을 나눔</a:t>
              </a:r>
              <a:endParaRPr sz="1400">
                <a:solidFill>
                  <a:srgbClr val="323232"/>
                </a:solidFill>
                <a:latin typeface="Arial"/>
                <a:ea typeface="Arial"/>
                <a:cs typeface="Arial"/>
                <a:sym typeface="Arial"/>
              </a:endParaRPr>
            </a:p>
            <a:p>
              <a:pPr indent="-342900" lvl="0" marL="342900" marR="0" rtl="0" algn="l">
                <a:lnSpc>
                  <a:spcPct val="110000"/>
                </a:lnSpc>
                <a:spcBef>
                  <a:spcPts val="0"/>
                </a:spcBef>
                <a:spcAft>
                  <a:spcPts val="0"/>
                </a:spcAft>
                <a:buClr>
                  <a:srgbClr val="323232"/>
                </a:buClr>
                <a:buSzPts val="1400"/>
                <a:buFont typeface="Arial"/>
                <a:buAutoNum type="arabicPeriod"/>
              </a:pPr>
              <a:r>
                <a:rPr lang="ko-KR" sz="1400">
                  <a:solidFill>
                    <a:srgbClr val="323232"/>
                  </a:solidFill>
                  <a:latin typeface="Arial"/>
                  <a:ea typeface="Arial"/>
                  <a:cs typeface="Arial"/>
                  <a:sym typeface="Arial"/>
                </a:rPr>
                <a:t>이름, 학번, 이메일, 직업을 데이터베이스에 저장</a:t>
              </a:r>
              <a:endParaRPr sz="1400">
                <a:solidFill>
                  <a:srgbClr val="323232"/>
                </a:solidFill>
                <a:latin typeface="Arial"/>
                <a:ea typeface="Arial"/>
                <a:cs typeface="Arial"/>
                <a:sym typeface="Arial"/>
              </a:endParaRPr>
            </a:p>
            <a:p>
              <a:pPr indent="-342900" lvl="0" marL="342900" marR="0" rtl="0" algn="l">
                <a:lnSpc>
                  <a:spcPct val="110000"/>
                </a:lnSpc>
                <a:spcBef>
                  <a:spcPts val="0"/>
                </a:spcBef>
                <a:spcAft>
                  <a:spcPts val="0"/>
                </a:spcAft>
                <a:buClr>
                  <a:srgbClr val="323232"/>
                </a:buClr>
                <a:buSzPts val="1400"/>
                <a:buFont typeface="Arial"/>
                <a:buAutoNum type="arabicPeriod"/>
              </a:pPr>
              <a:r>
                <a:rPr lang="ko-KR" sz="1400">
                  <a:solidFill>
                    <a:srgbClr val="323232"/>
                  </a:solidFill>
                  <a:latin typeface="Arial"/>
                  <a:ea typeface="Arial"/>
                  <a:cs typeface="Arial"/>
                  <a:sym typeface="Arial"/>
                </a:rPr>
                <a:t>학생용은 얼굴 등록 추가</a:t>
              </a:r>
              <a:endParaRPr/>
            </a:p>
          </p:txBody>
        </p:sp>
      </p:grpSp>
      <p:sp>
        <p:nvSpPr>
          <p:cNvPr id="673" name="Google Shape;673;p31"/>
          <p:cNvSpPr/>
          <p:nvPr/>
        </p:nvSpPr>
        <p:spPr>
          <a:xfrm>
            <a:off x="587827" y="517582"/>
            <a:ext cx="18289129" cy="43489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674" name="Google Shape;674;p31"/>
          <p:cNvSpPr/>
          <p:nvPr/>
        </p:nvSpPr>
        <p:spPr>
          <a:xfrm>
            <a:off x="587827" y="575211"/>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675" name="Google Shape;675;p31"/>
          <p:cNvPicPr preferRelativeResize="0"/>
          <p:nvPr/>
        </p:nvPicPr>
        <p:blipFill rotWithShape="1">
          <a:blip r:embed="rId3">
            <a:alphaModFix/>
          </a:blip>
          <a:srcRect b="0" l="0" r="0" t="0"/>
          <a:stretch/>
        </p:blipFill>
        <p:spPr>
          <a:xfrm>
            <a:off x="587827" y="968600"/>
            <a:ext cx="5573276" cy="53718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grpSp>
        <p:nvGrpSpPr>
          <p:cNvPr id="680" name="Google Shape;680;p32"/>
          <p:cNvGrpSpPr/>
          <p:nvPr/>
        </p:nvGrpSpPr>
        <p:grpSpPr>
          <a:xfrm>
            <a:off x="-1" y="0"/>
            <a:ext cx="12192002" cy="142613"/>
            <a:chOff x="-1" y="0"/>
            <a:chExt cx="12192002" cy="142613"/>
          </a:xfrm>
        </p:grpSpPr>
        <p:sp>
          <p:nvSpPr>
            <p:cNvPr id="681" name="Google Shape;681;p32"/>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82" name="Google Shape;682;p32"/>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683" name="Google Shape;683;p32"/>
          <p:cNvSpPr txBox="1"/>
          <p:nvPr/>
        </p:nvSpPr>
        <p:spPr>
          <a:xfrm>
            <a:off x="318782" y="427839"/>
            <a:ext cx="21900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5) 데이터베이스</a:t>
            </a:r>
            <a:endParaRPr/>
          </a:p>
        </p:txBody>
      </p:sp>
      <p:grpSp>
        <p:nvGrpSpPr>
          <p:cNvPr id="684" name="Google Shape;684;p32"/>
          <p:cNvGrpSpPr/>
          <p:nvPr/>
        </p:nvGrpSpPr>
        <p:grpSpPr>
          <a:xfrm>
            <a:off x="9657304" y="351002"/>
            <a:ext cx="2345884" cy="338554"/>
            <a:chOff x="8616305" y="636669"/>
            <a:chExt cx="2345884" cy="338554"/>
          </a:xfrm>
        </p:grpSpPr>
        <p:sp>
          <p:nvSpPr>
            <p:cNvPr id="685" name="Google Shape;685;p32"/>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686" name="Google Shape;686;p32"/>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87" name="Google Shape;687;p32"/>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688" name="Google Shape;688;p32"/>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689" name="Google Shape;689;p32"/>
          <p:cNvGrpSpPr/>
          <p:nvPr/>
        </p:nvGrpSpPr>
        <p:grpSpPr>
          <a:xfrm>
            <a:off x="6642274" y="2208832"/>
            <a:ext cx="5238614" cy="1069292"/>
            <a:chOff x="5722620" y="1752701"/>
            <a:chExt cx="5238614" cy="510890"/>
          </a:xfrm>
        </p:grpSpPr>
        <p:sp>
          <p:nvSpPr>
            <p:cNvPr id="690" name="Google Shape;690;p32"/>
            <p:cNvSpPr txBox="1"/>
            <p:nvPr/>
          </p:nvSpPr>
          <p:spPr>
            <a:xfrm>
              <a:off x="5722621" y="1752701"/>
              <a:ext cx="4215115" cy="224252"/>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190500" marR="0" rtl="0" algn="just">
                <a:lnSpc>
                  <a:spcPct val="130000"/>
                </a:lnSpc>
                <a:spcBef>
                  <a:spcPts val="0"/>
                </a:spcBef>
                <a:spcAft>
                  <a:spcPts val="0"/>
                </a:spcAft>
                <a:buNone/>
              </a:pPr>
              <a:r>
                <a:rPr b="1" lang="ko-KR" sz="2000">
                  <a:solidFill>
                    <a:schemeClr val="lt1"/>
                  </a:solidFill>
                  <a:latin typeface="Arial"/>
                  <a:ea typeface="Arial"/>
                  <a:cs typeface="Arial"/>
                  <a:sym typeface="Arial"/>
                </a:rPr>
                <a:t>로그인</a:t>
              </a:r>
              <a:endParaRPr sz="2000">
                <a:solidFill>
                  <a:schemeClr val="lt1"/>
                </a:solidFill>
                <a:latin typeface="Arial"/>
                <a:ea typeface="Arial"/>
                <a:cs typeface="Arial"/>
                <a:sym typeface="Arial"/>
              </a:endParaRPr>
            </a:p>
          </p:txBody>
        </p:sp>
        <p:sp>
          <p:nvSpPr>
            <p:cNvPr id="691" name="Google Shape;691;p32"/>
            <p:cNvSpPr txBox="1"/>
            <p:nvPr/>
          </p:nvSpPr>
          <p:spPr>
            <a:xfrm>
              <a:off x="5722620" y="2106247"/>
              <a:ext cx="5238614" cy="15734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rgbClr val="323232"/>
                </a:buClr>
                <a:buSzPts val="1400"/>
                <a:buFont typeface="Arial"/>
                <a:buAutoNum type="arabicPeriod"/>
              </a:pPr>
              <a:r>
                <a:rPr lang="ko-KR" sz="1400">
                  <a:solidFill>
                    <a:srgbClr val="323232"/>
                  </a:solidFill>
                  <a:latin typeface="Arial"/>
                  <a:ea typeface="Arial"/>
                  <a:cs typeface="Arial"/>
                  <a:sym typeface="Arial"/>
                </a:rPr>
                <a:t>데이터베이스에서 아이디 학번을 확인하는 로그인 함수입니다 </a:t>
              </a:r>
              <a:endParaRPr sz="1400">
                <a:solidFill>
                  <a:srgbClr val="323232"/>
                </a:solidFill>
                <a:latin typeface="Arial"/>
                <a:ea typeface="Arial"/>
                <a:cs typeface="Arial"/>
                <a:sym typeface="Arial"/>
              </a:endParaRPr>
            </a:p>
          </p:txBody>
        </p:sp>
      </p:grpSp>
      <p:sp>
        <p:nvSpPr>
          <p:cNvPr id="692" name="Google Shape;692;p32"/>
          <p:cNvSpPr/>
          <p:nvPr/>
        </p:nvSpPr>
        <p:spPr>
          <a:xfrm>
            <a:off x="587827" y="517582"/>
            <a:ext cx="18289129" cy="43489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693" name="Google Shape;693;p32"/>
          <p:cNvSpPr/>
          <p:nvPr/>
        </p:nvSpPr>
        <p:spPr>
          <a:xfrm>
            <a:off x="587827" y="575211"/>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694" name="Google Shape;694;p32"/>
          <p:cNvPicPr preferRelativeResize="0"/>
          <p:nvPr/>
        </p:nvPicPr>
        <p:blipFill rotWithShape="1">
          <a:blip r:embed="rId3">
            <a:alphaModFix/>
          </a:blip>
          <a:srcRect b="0" l="0" r="0" t="0"/>
          <a:stretch/>
        </p:blipFill>
        <p:spPr>
          <a:xfrm>
            <a:off x="587827" y="1888275"/>
            <a:ext cx="5578317" cy="3081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grpSp>
        <p:nvGrpSpPr>
          <p:cNvPr id="699" name="Google Shape;699;p33"/>
          <p:cNvGrpSpPr/>
          <p:nvPr/>
        </p:nvGrpSpPr>
        <p:grpSpPr>
          <a:xfrm>
            <a:off x="-1" y="0"/>
            <a:ext cx="12192002" cy="142613"/>
            <a:chOff x="-1" y="0"/>
            <a:chExt cx="12192002" cy="142613"/>
          </a:xfrm>
        </p:grpSpPr>
        <p:sp>
          <p:nvSpPr>
            <p:cNvPr id="700" name="Google Shape;700;p33"/>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01" name="Google Shape;701;p33"/>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702" name="Google Shape;702;p33"/>
          <p:cNvSpPr txBox="1"/>
          <p:nvPr/>
        </p:nvSpPr>
        <p:spPr>
          <a:xfrm>
            <a:off x="318782" y="427839"/>
            <a:ext cx="21900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5) 데이터베이스</a:t>
            </a:r>
            <a:endParaRPr/>
          </a:p>
        </p:txBody>
      </p:sp>
      <p:grpSp>
        <p:nvGrpSpPr>
          <p:cNvPr id="703" name="Google Shape;703;p33"/>
          <p:cNvGrpSpPr/>
          <p:nvPr/>
        </p:nvGrpSpPr>
        <p:grpSpPr>
          <a:xfrm>
            <a:off x="9657304" y="351002"/>
            <a:ext cx="2345884" cy="338554"/>
            <a:chOff x="8616305" y="636669"/>
            <a:chExt cx="2345884" cy="338554"/>
          </a:xfrm>
        </p:grpSpPr>
        <p:sp>
          <p:nvSpPr>
            <p:cNvPr id="704" name="Google Shape;704;p33"/>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705" name="Google Shape;705;p33"/>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06" name="Google Shape;706;p33"/>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707" name="Google Shape;707;p33"/>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708" name="Google Shape;708;p33"/>
          <p:cNvGrpSpPr/>
          <p:nvPr/>
        </p:nvGrpSpPr>
        <p:grpSpPr>
          <a:xfrm>
            <a:off x="6642274" y="2208836"/>
            <a:ext cx="5320303" cy="1300896"/>
            <a:chOff x="5722620" y="1752701"/>
            <a:chExt cx="5320303" cy="621546"/>
          </a:xfrm>
        </p:grpSpPr>
        <p:sp>
          <p:nvSpPr>
            <p:cNvPr id="709" name="Google Shape;709;p33"/>
            <p:cNvSpPr txBox="1"/>
            <p:nvPr/>
          </p:nvSpPr>
          <p:spPr>
            <a:xfrm>
              <a:off x="5722621" y="1752701"/>
              <a:ext cx="4215115" cy="224252"/>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190500" marR="0" rtl="0" algn="just">
                <a:lnSpc>
                  <a:spcPct val="130000"/>
                </a:lnSpc>
                <a:spcBef>
                  <a:spcPts val="0"/>
                </a:spcBef>
                <a:spcAft>
                  <a:spcPts val="0"/>
                </a:spcAft>
                <a:buNone/>
              </a:pPr>
              <a:r>
                <a:rPr b="1" lang="ko-KR" sz="2000">
                  <a:solidFill>
                    <a:schemeClr val="lt1"/>
                  </a:solidFill>
                  <a:latin typeface="Arial"/>
                  <a:ea typeface="Arial"/>
                  <a:cs typeface="Arial"/>
                  <a:sym typeface="Arial"/>
                </a:rPr>
                <a:t>로그인 후 페이지</a:t>
              </a:r>
              <a:endParaRPr sz="2000">
                <a:solidFill>
                  <a:schemeClr val="lt1"/>
                </a:solidFill>
                <a:latin typeface="Arial"/>
                <a:ea typeface="Arial"/>
                <a:cs typeface="Arial"/>
                <a:sym typeface="Arial"/>
              </a:endParaRPr>
            </a:p>
          </p:txBody>
        </p:sp>
        <p:sp>
          <p:nvSpPr>
            <p:cNvPr id="710" name="Google Shape;710;p33"/>
            <p:cNvSpPr txBox="1"/>
            <p:nvPr/>
          </p:nvSpPr>
          <p:spPr>
            <a:xfrm>
              <a:off x="5722620" y="2106247"/>
              <a:ext cx="5320303" cy="268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rgbClr val="323232"/>
                </a:buClr>
                <a:buSzPts val="1400"/>
                <a:buFont typeface="Arial"/>
                <a:buAutoNum type="arabicPeriod"/>
              </a:pPr>
              <a:r>
                <a:rPr lang="ko-KR" sz="1400">
                  <a:solidFill>
                    <a:srgbClr val="323232"/>
                  </a:solidFill>
                  <a:latin typeface="Arial"/>
                  <a:ea typeface="Arial"/>
                  <a:cs typeface="Arial"/>
                  <a:sym typeface="Arial"/>
                </a:rPr>
                <a:t>교수 와 학생 로그인 후 페이지</a:t>
              </a:r>
              <a:endParaRPr sz="1400">
                <a:solidFill>
                  <a:srgbClr val="323232"/>
                </a:solidFill>
                <a:latin typeface="Arial"/>
                <a:ea typeface="Arial"/>
                <a:cs typeface="Arial"/>
                <a:sym typeface="Arial"/>
              </a:endParaRPr>
            </a:p>
            <a:p>
              <a:pPr indent="-342900" lvl="0" marL="342900" marR="0" rtl="0" algn="l">
                <a:lnSpc>
                  <a:spcPct val="110000"/>
                </a:lnSpc>
                <a:spcBef>
                  <a:spcPts val="0"/>
                </a:spcBef>
                <a:spcAft>
                  <a:spcPts val="0"/>
                </a:spcAft>
                <a:buClr>
                  <a:srgbClr val="323232"/>
                </a:buClr>
                <a:buSzPts val="1400"/>
                <a:buFont typeface="Arial"/>
                <a:buAutoNum type="arabicPeriod"/>
              </a:pPr>
              <a:r>
                <a:rPr lang="ko-KR" sz="1400">
                  <a:solidFill>
                    <a:srgbClr val="323232"/>
                  </a:solidFill>
                  <a:latin typeface="Arial"/>
                  <a:ea typeface="Arial"/>
                  <a:cs typeface="Arial"/>
                  <a:sym typeface="Arial"/>
                </a:rPr>
                <a:t>Zoom 링크 존재 여부에 따라 다른 함수를 실행하는 함수입니다</a:t>
              </a:r>
              <a:endParaRPr sz="1400">
                <a:solidFill>
                  <a:srgbClr val="323232"/>
                </a:solidFill>
                <a:latin typeface="Arial"/>
                <a:ea typeface="Arial"/>
                <a:cs typeface="Arial"/>
                <a:sym typeface="Arial"/>
              </a:endParaRPr>
            </a:p>
          </p:txBody>
        </p:sp>
      </p:grpSp>
      <p:sp>
        <p:nvSpPr>
          <p:cNvPr id="711" name="Google Shape;711;p33"/>
          <p:cNvSpPr/>
          <p:nvPr/>
        </p:nvSpPr>
        <p:spPr>
          <a:xfrm>
            <a:off x="587827" y="517582"/>
            <a:ext cx="18289129" cy="43489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12" name="Google Shape;712;p33"/>
          <p:cNvSpPr/>
          <p:nvPr/>
        </p:nvSpPr>
        <p:spPr>
          <a:xfrm>
            <a:off x="587827" y="575211"/>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713" name="Google Shape;713;p33"/>
          <p:cNvPicPr preferRelativeResize="0"/>
          <p:nvPr/>
        </p:nvPicPr>
        <p:blipFill rotWithShape="1">
          <a:blip r:embed="rId3">
            <a:alphaModFix/>
          </a:blip>
          <a:srcRect b="0" l="0" r="0" t="0"/>
          <a:stretch/>
        </p:blipFill>
        <p:spPr>
          <a:xfrm>
            <a:off x="680191" y="1056083"/>
            <a:ext cx="4961191" cy="54679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grpSp>
        <p:nvGrpSpPr>
          <p:cNvPr id="718" name="Google Shape;718;p34"/>
          <p:cNvGrpSpPr/>
          <p:nvPr/>
        </p:nvGrpSpPr>
        <p:grpSpPr>
          <a:xfrm>
            <a:off x="-1" y="0"/>
            <a:ext cx="12192002" cy="142613"/>
            <a:chOff x="-1" y="0"/>
            <a:chExt cx="12192002" cy="142613"/>
          </a:xfrm>
        </p:grpSpPr>
        <p:sp>
          <p:nvSpPr>
            <p:cNvPr id="719" name="Google Shape;719;p34"/>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20" name="Google Shape;720;p34"/>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721" name="Google Shape;721;p34"/>
          <p:cNvSpPr txBox="1"/>
          <p:nvPr/>
        </p:nvSpPr>
        <p:spPr>
          <a:xfrm>
            <a:off x="318782" y="427839"/>
            <a:ext cx="21900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5) 데이터베이스</a:t>
            </a:r>
            <a:endParaRPr/>
          </a:p>
        </p:txBody>
      </p:sp>
      <p:grpSp>
        <p:nvGrpSpPr>
          <p:cNvPr id="722" name="Google Shape;722;p34"/>
          <p:cNvGrpSpPr/>
          <p:nvPr/>
        </p:nvGrpSpPr>
        <p:grpSpPr>
          <a:xfrm>
            <a:off x="9657304" y="351002"/>
            <a:ext cx="2345884" cy="338554"/>
            <a:chOff x="8616305" y="636669"/>
            <a:chExt cx="2345884" cy="338554"/>
          </a:xfrm>
        </p:grpSpPr>
        <p:sp>
          <p:nvSpPr>
            <p:cNvPr id="723" name="Google Shape;723;p34"/>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724" name="Google Shape;724;p34"/>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25" name="Google Shape;725;p34"/>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726" name="Google Shape;726;p34"/>
          <p:cNvSpPr/>
          <p:nvPr/>
        </p:nvSpPr>
        <p:spPr>
          <a:xfrm>
            <a:off x="438964" y="889504"/>
            <a:ext cx="11753035" cy="3309634"/>
          </a:xfrm>
          <a:custGeom>
            <a:rect b="b" l="l" r="r" t="t"/>
            <a:pathLst>
              <a:path extrusionOk="0" h="3309634" w="11753035">
                <a:moveTo>
                  <a:pt x="0" y="0"/>
                </a:moveTo>
                <a:cubicBezTo>
                  <a:pt x="131082" y="-21294"/>
                  <a:pt x="437025" y="-6872"/>
                  <a:pt x="573825" y="0"/>
                </a:cubicBezTo>
                <a:cubicBezTo>
                  <a:pt x="710626" y="6872"/>
                  <a:pt x="763601" y="-4987"/>
                  <a:pt x="912589" y="0"/>
                </a:cubicBezTo>
                <a:cubicBezTo>
                  <a:pt x="1061577" y="4987"/>
                  <a:pt x="1555468" y="-26309"/>
                  <a:pt x="1839004" y="0"/>
                </a:cubicBezTo>
                <a:cubicBezTo>
                  <a:pt x="2122540" y="26309"/>
                  <a:pt x="2262576" y="-12023"/>
                  <a:pt x="2412829" y="0"/>
                </a:cubicBezTo>
                <a:cubicBezTo>
                  <a:pt x="2563082" y="12023"/>
                  <a:pt x="2720211" y="-22461"/>
                  <a:pt x="2986654" y="0"/>
                </a:cubicBezTo>
                <a:cubicBezTo>
                  <a:pt x="3253097" y="22461"/>
                  <a:pt x="3641394" y="37470"/>
                  <a:pt x="3913069" y="0"/>
                </a:cubicBezTo>
                <a:cubicBezTo>
                  <a:pt x="4184745" y="-37470"/>
                  <a:pt x="4233372" y="-15423"/>
                  <a:pt x="4369364" y="0"/>
                </a:cubicBezTo>
                <a:cubicBezTo>
                  <a:pt x="4505356" y="15423"/>
                  <a:pt x="4923892" y="-9973"/>
                  <a:pt x="5295779" y="0"/>
                </a:cubicBezTo>
                <a:cubicBezTo>
                  <a:pt x="5667667" y="9973"/>
                  <a:pt x="5881721" y="-34007"/>
                  <a:pt x="6222195" y="0"/>
                </a:cubicBezTo>
                <a:cubicBezTo>
                  <a:pt x="6562669" y="34007"/>
                  <a:pt x="6716535" y="-18716"/>
                  <a:pt x="6913550" y="0"/>
                </a:cubicBezTo>
                <a:cubicBezTo>
                  <a:pt x="7110565" y="18716"/>
                  <a:pt x="7432243" y="41084"/>
                  <a:pt x="7839966" y="0"/>
                </a:cubicBezTo>
                <a:cubicBezTo>
                  <a:pt x="8247689" y="-41084"/>
                  <a:pt x="8270017" y="-15052"/>
                  <a:pt x="8413790" y="0"/>
                </a:cubicBezTo>
                <a:cubicBezTo>
                  <a:pt x="8557563" y="15052"/>
                  <a:pt x="8745336" y="26654"/>
                  <a:pt x="8987615" y="0"/>
                </a:cubicBezTo>
                <a:cubicBezTo>
                  <a:pt x="9229894" y="-26654"/>
                  <a:pt x="9540269" y="-8449"/>
                  <a:pt x="9796500" y="0"/>
                </a:cubicBezTo>
                <a:cubicBezTo>
                  <a:pt x="10052731" y="8449"/>
                  <a:pt x="10190333" y="-5395"/>
                  <a:pt x="10370325" y="0"/>
                </a:cubicBezTo>
                <a:cubicBezTo>
                  <a:pt x="10550317" y="5395"/>
                  <a:pt x="11387949" y="-29063"/>
                  <a:pt x="11753035" y="0"/>
                </a:cubicBezTo>
                <a:cubicBezTo>
                  <a:pt x="11750001" y="199194"/>
                  <a:pt x="11744640" y="474065"/>
                  <a:pt x="11753035" y="728119"/>
                </a:cubicBezTo>
                <a:cubicBezTo>
                  <a:pt x="11761430" y="982173"/>
                  <a:pt x="11720901" y="1111415"/>
                  <a:pt x="11753035" y="1423143"/>
                </a:cubicBezTo>
                <a:cubicBezTo>
                  <a:pt x="11785169" y="1734871"/>
                  <a:pt x="11767896" y="1947368"/>
                  <a:pt x="11753035" y="2118166"/>
                </a:cubicBezTo>
                <a:cubicBezTo>
                  <a:pt x="11738174" y="2288964"/>
                  <a:pt x="11728375" y="2427566"/>
                  <a:pt x="11753035" y="2680804"/>
                </a:cubicBezTo>
                <a:cubicBezTo>
                  <a:pt x="11777695" y="2934042"/>
                  <a:pt x="11748733" y="3155802"/>
                  <a:pt x="11753035" y="3309634"/>
                </a:cubicBezTo>
                <a:cubicBezTo>
                  <a:pt x="11512472" y="3324669"/>
                  <a:pt x="11156226" y="3325374"/>
                  <a:pt x="10944150" y="3309634"/>
                </a:cubicBezTo>
                <a:cubicBezTo>
                  <a:pt x="10732075" y="3293894"/>
                  <a:pt x="10678950" y="3316578"/>
                  <a:pt x="10487855" y="3309634"/>
                </a:cubicBezTo>
                <a:cubicBezTo>
                  <a:pt x="10296760" y="3302690"/>
                  <a:pt x="9980976" y="3323233"/>
                  <a:pt x="9796500" y="3309634"/>
                </a:cubicBezTo>
                <a:cubicBezTo>
                  <a:pt x="9612024" y="3296035"/>
                  <a:pt x="9537867" y="3304851"/>
                  <a:pt x="9457736" y="3309634"/>
                </a:cubicBezTo>
                <a:cubicBezTo>
                  <a:pt x="9377605" y="3314417"/>
                  <a:pt x="9190342" y="3300429"/>
                  <a:pt x="9118972" y="3309634"/>
                </a:cubicBezTo>
                <a:cubicBezTo>
                  <a:pt x="9047602" y="3318839"/>
                  <a:pt x="8707913" y="3342980"/>
                  <a:pt x="8427617" y="3309634"/>
                </a:cubicBezTo>
                <a:cubicBezTo>
                  <a:pt x="8147322" y="3276288"/>
                  <a:pt x="8158065" y="3292132"/>
                  <a:pt x="7971323" y="3309634"/>
                </a:cubicBezTo>
                <a:cubicBezTo>
                  <a:pt x="7784581" y="3327136"/>
                  <a:pt x="7499725" y="3349621"/>
                  <a:pt x="7162438" y="3309634"/>
                </a:cubicBezTo>
                <a:cubicBezTo>
                  <a:pt x="6825151" y="3269647"/>
                  <a:pt x="6801778" y="3314059"/>
                  <a:pt x="6706144" y="3309634"/>
                </a:cubicBezTo>
                <a:cubicBezTo>
                  <a:pt x="6610510" y="3305209"/>
                  <a:pt x="6097568" y="3276227"/>
                  <a:pt x="5897258" y="3309634"/>
                </a:cubicBezTo>
                <a:cubicBezTo>
                  <a:pt x="5696948" y="3343041"/>
                  <a:pt x="5699519" y="3305979"/>
                  <a:pt x="5558494" y="3309634"/>
                </a:cubicBezTo>
                <a:cubicBezTo>
                  <a:pt x="5417469" y="3313289"/>
                  <a:pt x="4954241" y="3337258"/>
                  <a:pt x="4749609" y="3309634"/>
                </a:cubicBezTo>
                <a:cubicBezTo>
                  <a:pt x="4544977" y="3282010"/>
                  <a:pt x="4471162" y="3310163"/>
                  <a:pt x="4293315" y="3309634"/>
                </a:cubicBezTo>
                <a:cubicBezTo>
                  <a:pt x="4115468" y="3309105"/>
                  <a:pt x="4080565" y="3306021"/>
                  <a:pt x="3954551" y="3309634"/>
                </a:cubicBezTo>
                <a:cubicBezTo>
                  <a:pt x="3828537" y="3313247"/>
                  <a:pt x="3659063" y="3302859"/>
                  <a:pt x="3498256" y="3309634"/>
                </a:cubicBezTo>
                <a:cubicBezTo>
                  <a:pt x="3337450" y="3316409"/>
                  <a:pt x="2984091" y="3341470"/>
                  <a:pt x="2689371" y="3309634"/>
                </a:cubicBezTo>
                <a:cubicBezTo>
                  <a:pt x="2394652" y="3277798"/>
                  <a:pt x="2460584" y="3292050"/>
                  <a:pt x="2233077" y="3309634"/>
                </a:cubicBezTo>
                <a:cubicBezTo>
                  <a:pt x="2005570" y="3327218"/>
                  <a:pt x="2051445" y="3314458"/>
                  <a:pt x="1894313" y="3309634"/>
                </a:cubicBezTo>
                <a:cubicBezTo>
                  <a:pt x="1737181" y="3304810"/>
                  <a:pt x="1621809" y="3304509"/>
                  <a:pt x="1438018" y="3309634"/>
                </a:cubicBezTo>
                <a:cubicBezTo>
                  <a:pt x="1254227" y="3314759"/>
                  <a:pt x="1066166" y="3319941"/>
                  <a:pt x="864194" y="3309634"/>
                </a:cubicBezTo>
                <a:cubicBezTo>
                  <a:pt x="662222" y="3299327"/>
                  <a:pt x="279935" y="3328199"/>
                  <a:pt x="0" y="3309634"/>
                </a:cubicBezTo>
                <a:cubicBezTo>
                  <a:pt x="-21035" y="3030091"/>
                  <a:pt x="8485" y="2939806"/>
                  <a:pt x="0" y="2713900"/>
                </a:cubicBezTo>
                <a:cubicBezTo>
                  <a:pt x="-8485" y="2487994"/>
                  <a:pt x="-3374" y="2384904"/>
                  <a:pt x="0" y="2118166"/>
                </a:cubicBezTo>
                <a:cubicBezTo>
                  <a:pt x="3374" y="1851428"/>
                  <a:pt x="-5586" y="1720958"/>
                  <a:pt x="0" y="1456239"/>
                </a:cubicBezTo>
                <a:cubicBezTo>
                  <a:pt x="5586" y="1191520"/>
                  <a:pt x="1662" y="1113240"/>
                  <a:pt x="0" y="794312"/>
                </a:cubicBezTo>
                <a:cubicBezTo>
                  <a:pt x="-1662" y="475384"/>
                  <a:pt x="-3415" y="314067"/>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727" name="Google Shape;727;p34"/>
          <p:cNvGrpSpPr/>
          <p:nvPr/>
        </p:nvGrpSpPr>
        <p:grpSpPr>
          <a:xfrm>
            <a:off x="401247" y="4667602"/>
            <a:ext cx="4215116" cy="1063908"/>
            <a:chOff x="5722620" y="1752701"/>
            <a:chExt cx="4215116" cy="508317"/>
          </a:xfrm>
        </p:grpSpPr>
        <p:sp>
          <p:nvSpPr>
            <p:cNvPr id="728" name="Google Shape;728;p34"/>
            <p:cNvSpPr txBox="1"/>
            <p:nvPr/>
          </p:nvSpPr>
          <p:spPr>
            <a:xfrm>
              <a:off x="5722621" y="1752701"/>
              <a:ext cx="4215115" cy="224252"/>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190500" marR="0" rtl="0" algn="just">
                <a:lnSpc>
                  <a:spcPct val="130000"/>
                </a:lnSpc>
                <a:spcBef>
                  <a:spcPts val="0"/>
                </a:spcBef>
                <a:spcAft>
                  <a:spcPts val="0"/>
                </a:spcAft>
                <a:buNone/>
              </a:pPr>
              <a:r>
                <a:rPr b="1" lang="ko-KR" sz="2000">
                  <a:solidFill>
                    <a:schemeClr val="lt1"/>
                  </a:solidFill>
                  <a:latin typeface="Arial"/>
                  <a:ea typeface="Arial"/>
                  <a:cs typeface="Arial"/>
                  <a:sym typeface="Arial"/>
                </a:rPr>
                <a:t>과목 게시판 페이지</a:t>
              </a:r>
              <a:endParaRPr sz="2000">
                <a:solidFill>
                  <a:schemeClr val="lt1"/>
                </a:solidFill>
                <a:latin typeface="Arial"/>
                <a:ea typeface="Arial"/>
                <a:cs typeface="Arial"/>
                <a:sym typeface="Arial"/>
              </a:endParaRPr>
            </a:p>
          </p:txBody>
        </p:sp>
        <p:sp>
          <p:nvSpPr>
            <p:cNvPr id="729" name="Google Shape;729;p34"/>
            <p:cNvSpPr txBox="1"/>
            <p:nvPr/>
          </p:nvSpPr>
          <p:spPr>
            <a:xfrm>
              <a:off x="5722620" y="2106247"/>
              <a:ext cx="530915" cy="154771"/>
            </a:xfrm>
            <a:prstGeom prst="rect">
              <a:avLst/>
            </a:prstGeom>
            <a:noFill/>
            <a:ln>
              <a:noFill/>
            </a:ln>
          </p:spPr>
          <p:txBody>
            <a:bodyPr anchorCtr="0" anchor="t" bIns="45700" lIns="91425" spcFirstLastPara="1" rIns="91425" wrap="square" tIns="45700">
              <a:spAutoFit/>
            </a:bodyPr>
            <a:lstStyle/>
            <a:p>
              <a:pPr indent="-254000" lvl="0" marL="342900" marR="0" rtl="0" algn="l">
                <a:lnSpc>
                  <a:spcPct val="110000"/>
                </a:lnSpc>
                <a:spcBef>
                  <a:spcPts val="0"/>
                </a:spcBef>
                <a:spcAft>
                  <a:spcPts val="0"/>
                </a:spcAft>
                <a:buClr>
                  <a:schemeClr val="dk1"/>
                </a:buClr>
                <a:buSzPts val="1400"/>
                <a:buFont typeface="Malgun Gothic"/>
                <a:buNone/>
              </a:pPr>
              <a:r>
                <a:t/>
              </a:r>
              <a:endParaRPr sz="1400">
                <a:solidFill>
                  <a:srgbClr val="323232"/>
                </a:solidFill>
                <a:latin typeface="Arial"/>
                <a:ea typeface="Arial"/>
                <a:cs typeface="Arial"/>
                <a:sym typeface="Arial"/>
              </a:endParaRPr>
            </a:p>
          </p:txBody>
        </p:sp>
      </p:grpSp>
      <p:sp>
        <p:nvSpPr>
          <p:cNvPr id="730" name="Google Shape;730;p34"/>
          <p:cNvSpPr/>
          <p:nvPr/>
        </p:nvSpPr>
        <p:spPr>
          <a:xfrm>
            <a:off x="587827" y="517582"/>
            <a:ext cx="18289129" cy="43489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31" name="Google Shape;731;p34"/>
          <p:cNvSpPr/>
          <p:nvPr/>
        </p:nvSpPr>
        <p:spPr>
          <a:xfrm>
            <a:off x="587827" y="575211"/>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732" name="Google Shape;732;p34"/>
          <p:cNvPicPr preferRelativeResize="0"/>
          <p:nvPr/>
        </p:nvPicPr>
        <p:blipFill rotWithShape="1">
          <a:blip r:embed="rId3">
            <a:alphaModFix/>
          </a:blip>
          <a:srcRect b="0" l="0" r="0" t="0"/>
          <a:stretch/>
        </p:blipFill>
        <p:spPr>
          <a:xfrm>
            <a:off x="504972" y="1023976"/>
            <a:ext cx="8624009" cy="3006191"/>
          </a:xfrm>
          <a:prstGeom prst="rect">
            <a:avLst/>
          </a:prstGeom>
          <a:noFill/>
          <a:ln>
            <a:noFill/>
          </a:ln>
        </p:spPr>
      </p:pic>
      <p:sp>
        <p:nvSpPr>
          <p:cNvPr id="733" name="Google Shape;733;p34"/>
          <p:cNvSpPr txBox="1"/>
          <p:nvPr/>
        </p:nvSpPr>
        <p:spPr>
          <a:xfrm>
            <a:off x="401247" y="5407573"/>
            <a:ext cx="8036174" cy="56630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rgbClr val="323232"/>
              </a:buClr>
              <a:buSzPts val="1400"/>
              <a:buFont typeface="Arial"/>
              <a:buAutoNum type="arabicPeriod"/>
            </a:pPr>
            <a:r>
              <a:rPr lang="ko-KR" sz="1400">
                <a:solidFill>
                  <a:srgbClr val="323232"/>
                </a:solidFill>
                <a:latin typeface="Arial"/>
                <a:ea typeface="Arial"/>
                <a:cs typeface="Arial"/>
                <a:sym typeface="Arial"/>
              </a:rPr>
              <a:t>등록된 과목과 줌 링크를 데이터베이스에 한 개 씩 가져와 여러 개의 카드 뷰로 표현하는 코드입니다 </a:t>
            </a:r>
            <a:endParaRPr sz="1400">
              <a:solidFill>
                <a:srgbClr val="323232"/>
              </a:solidFill>
              <a:latin typeface="Arial"/>
              <a:ea typeface="Arial"/>
              <a:cs typeface="Arial"/>
              <a:sym typeface="Arial"/>
            </a:endParaRPr>
          </a:p>
          <a:p>
            <a:pPr indent="-254000" lvl="0" marL="342900" marR="0" rtl="0" algn="l">
              <a:lnSpc>
                <a:spcPct val="110000"/>
              </a:lnSpc>
              <a:spcBef>
                <a:spcPts val="0"/>
              </a:spcBef>
              <a:spcAft>
                <a:spcPts val="0"/>
              </a:spcAft>
              <a:buClr>
                <a:schemeClr val="dk1"/>
              </a:buClr>
              <a:buSzPts val="1400"/>
              <a:buFont typeface="Malgun Gothic"/>
              <a:buNone/>
            </a:pPr>
            <a:r>
              <a:t/>
            </a:r>
            <a:endParaRPr sz="1400">
              <a:solidFill>
                <a:srgbClr val="323232"/>
              </a:solidFill>
              <a:latin typeface="Arial"/>
              <a:ea typeface="Arial"/>
              <a:cs typeface="Arial"/>
              <a:sym typeface="Arial"/>
            </a:endParaRPr>
          </a:p>
        </p:txBody>
      </p:sp>
      <p:pic>
        <p:nvPicPr>
          <p:cNvPr id="734" name="Google Shape;734;p34"/>
          <p:cNvPicPr preferRelativeResize="0"/>
          <p:nvPr/>
        </p:nvPicPr>
        <p:blipFill rotWithShape="1">
          <a:blip r:embed="rId4">
            <a:alphaModFix/>
          </a:blip>
          <a:srcRect b="0" l="0" r="0" t="0"/>
          <a:stretch/>
        </p:blipFill>
        <p:spPr>
          <a:xfrm>
            <a:off x="9501931" y="1003849"/>
            <a:ext cx="2246373" cy="30666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grpSp>
        <p:nvGrpSpPr>
          <p:cNvPr id="739" name="Google Shape;739;p35"/>
          <p:cNvGrpSpPr/>
          <p:nvPr/>
        </p:nvGrpSpPr>
        <p:grpSpPr>
          <a:xfrm>
            <a:off x="-1" y="0"/>
            <a:ext cx="12192002" cy="142613"/>
            <a:chOff x="-1" y="0"/>
            <a:chExt cx="12192002" cy="142613"/>
          </a:xfrm>
        </p:grpSpPr>
        <p:sp>
          <p:nvSpPr>
            <p:cNvPr id="740" name="Google Shape;740;p35"/>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41" name="Google Shape;741;p35"/>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742" name="Google Shape;742;p35"/>
          <p:cNvSpPr txBox="1"/>
          <p:nvPr/>
        </p:nvSpPr>
        <p:spPr>
          <a:xfrm>
            <a:off x="318782" y="427839"/>
            <a:ext cx="21900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5) 데이터베이스</a:t>
            </a:r>
            <a:endParaRPr/>
          </a:p>
        </p:txBody>
      </p:sp>
      <p:grpSp>
        <p:nvGrpSpPr>
          <p:cNvPr id="743" name="Google Shape;743;p35"/>
          <p:cNvGrpSpPr/>
          <p:nvPr/>
        </p:nvGrpSpPr>
        <p:grpSpPr>
          <a:xfrm>
            <a:off x="9657304" y="351002"/>
            <a:ext cx="2345884" cy="338554"/>
            <a:chOff x="8616305" y="636669"/>
            <a:chExt cx="2345884" cy="338554"/>
          </a:xfrm>
        </p:grpSpPr>
        <p:sp>
          <p:nvSpPr>
            <p:cNvPr id="744" name="Google Shape;744;p35"/>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745" name="Google Shape;745;p35"/>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46" name="Google Shape;746;p35"/>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747" name="Google Shape;747;p35"/>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748" name="Google Shape;748;p35"/>
          <p:cNvGrpSpPr/>
          <p:nvPr/>
        </p:nvGrpSpPr>
        <p:grpSpPr>
          <a:xfrm>
            <a:off x="6642274" y="2208836"/>
            <a:ext cx="4340291" cy="1300894"/>
            <a:chOff x="5722620" y="1752701"/>
            <a:chExt cx="4340291" cy="621545"/>
          </a:xfrm>
        </p:grpSpPr>
        <p:sp>
          <p:nvSpPr>
            <p:cNvPr id="749" name="Google Shape;749;p35"/>
            <p:cNvSpPr txBox="1"/>
            <p:nvPr/>
          </p:nvSpPr>
          <p:spPr>
            <a:xfrm>
              <a:off x="5722621" y="1752701"/>
              <a:ext cx="4215115" cy="224252"/>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190500" marR="0" rtl="0" algn="just">
                <a:lnSpc>
                  <a:spcPct val="130000"/>
                </a:lnSpc>
                <a:spcBef>
                  <a:spcPts val="0"/>
                </a:spcBef>
                <a:spcAft>
                  <a:spcPts val="0"/>
                </a:spcAft>
                <a:buNone/>
              </a:pPr>
              <a:r>
                <a:rPr b="1" lang="ko-KR" sz="2000">
                  <a:solidFill>
                    <a:schemeClr val="lt1"/>
                  </a:solidFill>
                  <a:latin typeface="Arial"/>
                  <a:ea typeface="Arial"/>
                  <a:cs typeface="Arial"/>
                  <a:sym typeface="Arial"/>
                </a:rPr>
                <a:t>강의등록 페이지</a:t>
              </a:r>
              <a:endParaRPr sz="2000">
                <a:solidFill>
                  <a:schemeClr val="lt1"/>
                </a:solidFill>
                <a:latin typeface="Arial"/>
                <a:ea typeface="Arial"/>
                <a:cs typeface="Arial"/>
                <a:sym typeface="Arial"/>
              </a:endParaRPr>
            </a:p>
          </p:txBody>
        </p:sp>
        <p:sp>
          <p:nvSpPr>
            <p:cNvPr id="750" name="Google Shape;750;p35"/>
            <p:cNvSpPr txBox="1"/>
            <p:nvPr/>
          </p:nvSpPr>
          <p:spPr>
            <a:xfrm>
              <a:off x="5722620" y="2106247"/>
              <a:ext cx="4340291" cy="26799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rgbClr val="323232"/>
                </a:buClr>
                <a:buSzPts val="1400"/>
                <a:buFont typeface="Arial"/>
                <a:buAutoNum type="arabicPeriod"/>
              </a:pPr>
              <a:r>
                <a:rPr lang="ko-KR" sz="1400">
                  <a:solidFill>
                    <a:srgbClr val="323232"/>
                  </a:solidFill>
                  <a:latin typeface="Arial"/>
                  <a:ea typeface="Arial"/>
                  <a:cs typeface="Arial"/>
                  <a:sym typeface="Arial"/>
                </a:rPr>
                <a:t>과목과 줌링크를 게시판 데이터를 데이터베이스에 </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저장하는 페이지입니다 </a:t>
              </a:r>
              <a:endParaRPr sz="1400">
                <a:solidFill>
                  <a:srgbClr val="323232"/>
                </a:solidFill>
                <a:latin typeface="Arial"/>
                <a:ea typeface="Arial"/>
                <a:cs typeface="Arial"/>
                <a:sym typeface="Arial"/>
              </a:endParaRPr>
            </a:p>
          </p:txBody>
        </p:sp>
      </p:grpSp>
      <p:sp>
        <p:nvSpPr>
          <p:cNvPr id="751" name="Google Shape;751;p35"/>
          <p:cNvSpPr/>
          <p:nvPr/>
        </p:nvSpPr>
        <p:spPr>
          <a:xfrm>
            <a:off x="587827" y="517582"/>
            <a:ext cx="18289129" cy="43489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52" name="Google Shape;752;p35"/>
          <p:cNvSpPr/>
          <p:nvPr/>
        </p:nvSpPr>
        <p:spPr>
          <a:xfrm>
            <a:off x="587827" y="575211"/>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753" name="Google Shape;753;p35"/>
          <p:cNvPicPr preferRelativeResize="0"/>
          <p:nvPr/>
        </p:nvPicPr>
        <p:blipFill rotWithShape="1">
          <a:blip r:embed="rId3">
            <a:alphaModFix/>
          </a:blip>
          <a:srcRect b="0" l="0" r="0" t="0"/>
          <a:stretch/>
        </p:blipFill>
        <p:spPr>
          <a:xfrm>
            <a:off x="742894" y="1230879"/>
            <a:ext cx="5253701" cy="1531969"/>
          </a:xfrm>
          <a:prstGeom prst="rect">
            <a:avLst/>
          </a:prstGeom>
          <a:noFill/>
          <a:ln>
            <a:noFill/>
          </a:ln>
        </p:spPr>
      </p:pic>
      <p:pic>
        <p:nvPicPr>
          <p:cNvPr id="754" name="Google Shape;754;p35"/>
          <p:cNvPicPr preferRelativeResize="0"/>
          <p:nvPr/>
        </p:nvPicPr>
        <p:blipFill rotWithShape="1">
          <a:blip r:embed="rId4">
            <a:alphaModFix/>
          </a:blip>
          <a:srcRect b="0" l="0" r="0" t="0"/>
          <a:stretch/>
        </p:blipFill>
        <p:spPr>
          <a:xfrm>
            <a:off x="2225145" y="2896688"/>
            <a:ext cx="2361567" cy="35334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pSp>
        <p:nvGrpSpPr>
          <p:cNvPr id="759" name="Google Shape;759;p36"/>
          <p:cNvGrpSpPr/>
          <p:nvPr/>
        </p:nvGrpSpPr>
        <p:grpSpPr>
          <a:xfrm>
            <a:off x="-1" y="0"/>
            <a:ext cx="12192002" cy="142613"/>
            <a:chOff x="-1" y="0"/>
            <a:chExt cx="12192002" cy="142613"/>
          </a:xfrm>
        </p:grpSpPr>
        <p:sp>
          <p:nvSpPr>
            <p:cNvPr id="760" name="Google Shape;760;p36"/>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61" name="Google Shape;761;p36"/>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762" name="Google Shape;762;p36"/>
          <p:cNvSpPr txBox="1"/>
          <p:nvPr/>
        </p:nvSpPr>
        <p:spPr>
          <a:xfrm>
            <a:off x="318782" y="427839"/>
            <a:ext cx="21900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5) 데이터베이스</a:t>
            </a:r>
            <a:endParaRPr/>
          </a:p>
        </p:txBody>
      </p:sp>
      <p:grpSp>
        <p:nvGrpSpPr>
          <p:cNvPr id="763" name="Google Shape;763;p36"/>
          <p:cNvGrpSpPr/>
          <p:nvPr/>
        </p:nvGrpSpPr>
        <p:grpSpPr>
          <a:xfrm>
            <a:off x="9657304" y="351002"/>
            <a:ext cx="2345884" cy="338554"/>
            <a:chOff x="8616305" y="636669"/>
            <a:chExt cx="2345884" cy="338554"/>
          </a:xfrm>
        </p:grpSpPr>
        <p:sp>
          <p:nvSpPr>
            <p:cNvPr id="764" name="Google Shape;764;p36"/>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765" name="Google Shape;765;p36"/>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66" name="Google Shape;766;p36"/>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767" name="Google Shape;767;p36"/>
          <p:cNvSpPr/>
          <p:nvPr/>
        </p:nvSpPr>
        <p:spPr>
          <a:xfrm>
            <a:off x="438965" y="889504"/>
            <a:ext cx="5858468" cy="5789592"/>
          </a:xfrm>
          <a:custGeom>
            <a:rect b="b" l="l" r="r" t="t"/>
            <a:pathLst>
              <a:path extrusionOk="0" h="5789592" w="5858468">
                <a:moveTo>
                  <a:pt x="0" y="0"/>
                </a:moveTo>
                <a:cubicBezTo>
                  <a:pt x="180652" y="22815"/>
                  <a:pt x="434963" y="-2058"/>
                  <a:pt x="592356" y="0"/>
                </a:cubicBezTo>
                <a:cubicBezTo>
                  <a:pt x="749749" y="2058"/>
                  <a:pt x="858926" y="-12328"/>
                  <a:pt x="1067543" y="0"/>
                </a:cubicBezTo>
                <a:cubicBezTo>
                  <a:pt x="1276160" y="12328"/>
                  <a:pt x="1624370" y="29438"/>
                  <a:pt x="1835653" y="0"/>
                </a:cubicBezTo>
                <a:cubicBezTo>
                  <a:pt x="2046936" y="-29438"/>
                  <a:pt x="2288801" y="-2231"/>
                  <a:pt x="2428010" y="0"/>
                </a:cubicBezTo>
                <a:cubicBezTo>
                  <a:pt x="2567219" y="2231"/>
                  <a:pt x="2814981" y="-13369"/>
                  <a:pt x="3020366" y="0"/>
                </a:cubicBezTo>
                <a:cubicBezTo>
                  <a:pt x="3225751" y="13369"/>
                  <a:pt x="3599231" y="19143"/>
                  <a:pt x="3788476" y="0"/>
                </a:cubicBezTo>
                <a:cubicBezTo>
                  <a:pt x="3977721" y="-19143"/>
                  <a:pt x="4141801" y="-14764"/>
                  <a:pt x="4322248" y="0"/>
                </a:cubicBezTo>
                <a:cubicBezTo>
                  <a:pt x="4502695" y="14764"/>
                  <a:pt x="4743672" y="-13510"/>
                  <a:pt x="5090358" y="0"/>
                </a:cubicBezTo>
                <a:cubicBezTo>
                  <a:pt x="5437044" y="13510"/>
                  <a:pt x="5702686" y="19510"/>
                  <a:pt x="5858468" y="0"/>
                </a:cubicBezTo>
                <a:cubicBezTo>
                  <a:pt x="5865986" y="276606"/>
                  <a:pt x="5850169" y="360447"/>
                  <a:pt x="5858468" y="643288"/>
                </a:cubicBezTo>
                <a:cubicBezTo>
                  <a:pt x="5866767" y="926129"/>
                  <a:pt x="5871712" y="1006966"/>
                  <a:pt x="5858468" y="1286576"/>
                </a:cubicBezTo>
                <a:cubicBezTo>
                  <a:pt x="5845224" y="1566186"/>
                  <a:pt x="5827883" y="1707980"/>
                  <a:pt x="5858468" y="1987760"/>
                </a:cubicBezTo>
                <a:cubicBezTo>
                  <a:pt x="5889053" y="2267540"/>
                  <a:pt x="5875811" y="2277180"/>
                  <a:pt x="5858468" y="2457360"/>
                </a:cubicBezTo>
                <a:cubicBezTo>
                  <a:pt x="5841125" y="2637540"/>
                  <a:pt x="5871572" y="2897312"/>
                  <a:pt x="5858468" y="3100648"/>
                </a:cubicBezTo>
                <a:cubicBezTo>
                  <a:pt x="5845364" y="3303984"/>
                  <a:pt x="5835013" y="3472263"/>
                  <a:pt x="5858468" y="3743936"/>
                </a:cubicBezTo>
                <a:cubicBezTo>
                  <a:pt x="5881923" y="4015609"/>
                  <a:pt x="5862036" y="4212246"/>
                  <a:pt x="5858468" y="4387224"/>
                </a:cubicBezTo>
                <a:cubicBezTo>
                  <a:pt x="5854900" y="4562202"/>
                  <a:pt x="5886785" y="4837220"/>
                  <a:pt x="5858468" y="5088408"/>
                </a:cubicBezTo>
                <a:cubicBezTo>
                  <a:pt x="5830151" y="5339596"/>
                  <a:pt x="5836463" y="5587675"/>
                  <a:pt x="5858468" y="5789592"/>
                </a:cubicBezTo>
                <a:cubicBezTo>
                  <a:pt x="5540919" y="5756428"/>
                  <a:pt x="5367946" y="5793833"/>
                  <a:pt x="5148942" y="5789592"/>
                </a:cubicBezTo>
                <a:cubicBezTo>
                  <a:pt x="4929938" y="5785351"/>
                  <a:pt x="4731865" y="5798229"/>
                  <a:pt x="4615171" y="5789592"/>
                </a:cubicBezTo>
                <a:cubicBezTo>
                  <a:pt x="4498477" y="5780955"/>
                  <a:pt x="4100684" y="5813233"/>
                  <a:pt x="3847061" y="5789592"/>
                </a:cubicBezTo>
                <a:cubicBezTo>
                  <a:pt x="3593438" y="5765952"/>
                  <a:pt x="3454378" y="5763101"/>
                  <a:pt x="3196120" y="5789592"/>
                </a:cubicBezTo>
                <a:cubicBezTo>
                  <a:pt x="2937862" y="5816083"/>
                  <a:pt x="2897799" y="5782920"/>
                  <a:pt x="2662348" y="5789592"/>
                </a:cubicBezTo>
                <a:cubicBezTo>
                  <a:pt x="2426897" y="5796264"/>
                  <a:pt x="2151610" y="5773795"/>
                  <a:pt x="2011407" y="5789592"/>
                </a:cubicBezTo>
                <a:cubicBezTo>
                  <a:pt x="1871204" y="5805389"/>
                  <a:pt x="1663863" y="5787221"/>
                  <a:pt x="1536220" y="5789592"/>
                </a:cubicBezTo>
                <a:cubicBezTo>
                  <a:pt x="1408577" y="5791963"/>
                  <a:pt x="1177248" y="5798265"/>
                  <a:pt x="1061034" y="5789592"/>
                </a:cubicBezTo>
                <a:cubicBezTo>
                  <a:pt x="944820" y="5780919"/>
                  <a:pt x="426412" y="5747489"/>
                  <a:pt x="0" y="5789592"/>
                </a:cubicBezTo>
                <a:cubicBezTo>
                  <a:pt x="23203" y="5555721"/>
                  <a:pt x="-6407" y="5475907"/>
                  <a:pt x="0" y="5262096"/>
                </a:cubicBezTo>
                <a:cubicBezTo>
                  <a:pt x="6407" y="5048285"/>
                  <a:pt x="24276" y="4759328"/>
                  <a:pt x="0" y="4503016"/>
                </a:cubicBezTo>
                <a:cubicBezTo>
                  <a:pt x="-24276" y="4246704"/>
                  <a:pt x="-7344" y="4181829"/>
                  <a:pt x="0" y="3917624"/>
                </a:cubicBezTo>
                <a:cubicBezTo>
                  <a:pt x="7344" y="3653419"/>
                  <a:pt x="11501" y="3579026"/>
                  <a:pt x="0" y="3448024"/>
                </a:cubicBezTo>
                <a:cubicBezTo>
                  <a:pt x="-11501" y="3317022"/>
                  <a:pt x="491" y="2938830"/>
                  <a:pt x="0" y="2746840"/>
                </a:cubicBezTo>
                <a:cubicBezTo>
                  <a:pt x="-491" y="2554850"/>
                  <a:pt x="13869" y="2361303"/>
                  <a:pt x="0" y="2219344"/>
                </a:cubicBezTo>
                <a:cubicBezTo>
                  <a:pt x="-13869" y="2077385"/>
                  <a:pt x="-8211" y="1793775"/>
                  <a:pt x="0" y="1518160"/>
                </a:cubicBezTo>
                <a:cubicBezTo>
                  <a:pt x="8211" y="1242545"/>
                  <a:pt x="-35689" y="921841"/>
                  <a:pt x="0" y="759080"/>
                </a:cubicBezTo>
                <a:cubicBezTo>
                  <a:pt x="35689" y="596319"/>
                  <a:pt x="7197" y="364638"/>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768" name="Google Shape;768;p36"/>
          <p:cNvGrpSpPr/>
          <p:nvPr/>
        </p:nvGrpSpPr>
        <p:grpSpPr>
          <a:xfrm>
            <a:off x="6469855" y="2254749"/>
            <a:ext cx="5653299" cy="1723563"/>
            <a:chOff x="5619047" y="1752701"/>
            <a:chExt cx="5653299" cy="823489"/>
          </a:xfrm>
        </p:grpSpPr>
        <p:sp>
          <p:nvSpPr>
            <p:cNvPr id="769" name="Google Shape;769;p36"/>
            <p:cNvSpPr txBox="1"/>
            <p:nvPr/>
          </p:nvSpPr>
          <p:spPr>
            <a:xfrm>
              <a:off x="5722621" y="1752701"/>
              <a:ext cx="5360913" cy="224252"/>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190500" marR="0" rtl="0" algn="just">
                <a:lnSpc>
                  <a:spcPct val="130000"/>
                </a:lnSpc>
                <a:spcBef>
                  <a:spcPts val="0"/>
                </a:spcBef>
                <a:spcAft>
                  <a:spcPts val="0"/>
                </a:spcAft>
                <a:buNone/>
              </a:pPr>
              <a:r>
                <a:rPr b="1" lang="ko-KR" sz="2000">
                  <a:solidFill>
                    <a:schemeClr val="lt1"/>
                  </a:solidFill>
                  <a:latin typeface="Arial"/>
                  <a:ea typeface="Arial"/>
                  <a:cs typeface="Arial"/>
                  <a:sym typeface="Arial"/>
                </a:rPr>
                <a:t>수정 삭제 함수</a:t>
              </a:r>
              <a:endParaRPr sz="2000">
                <a:solidFill>
                  <a:schemeClr val="lt1"/>
                </a:solidFill>
                <a:latin typeface="Arial"/>
                <a:ea typeface="Arial"/>
                <a:cs typeface="Arial"/>
                <a:sym typeface="Arial"/>
              </a:endParaRPr>
            </a:p>
          </p:txBody>
        </p:sp>
        <p:sp>
          <p:nvSpPr>
            <p:cNvPr id="770" name="Google Shape;770;p36"/>
            <p:cNvSpPr txBox="1"/>
            <p:nvPr/>
          </p:nvSpPr>
          <p:spPr>
            <a:xfrm>
              <a:off x="5619047" y="2079159"/>
              <a:ext cx="5653299" cy="4970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0000"/>
                </a:lnSpc>
                <a:spcBef>
                  <a:spcPts val="0"/>
                </a:spcBef>
                <a:spcAft>
                  <a:spcPts val="0"/>
                </a:spcAft>
                <a:buClr>
                  <a:srgbClr val="323232"/>
                </a:buClr>
                <a:buSzPts val="1400"/>
                <a:buFont typeface="Arial"/>
                <a:buAutoNum type="arabicPeriod"/>
              </a:pPr>
              <a:r>
                <a:rPr lang="ko-KR" sz="1400">
                  <a:solidFill>
                    <a:srgbClr val="323232"/>
                  </a:solidFill>
                  <a:latin typeface="Arial"/>
                  <a:ea typeface="Arial"/>
                  <a:cs typeface="Arial"/>
                  <a:sym typeface="Arial"/>
                </a:rPr>
                <a:t>교수 페이지에서 등록된 과목과 줌 링크를 수정 삭제할 수 있는 함수</a:t>
              </a:r>
              <a:endParaRPr sz="1400">
                <a:solidFill>
                  <a:srgbClr val="323232"/>
                </a:solidFill>
                <a:latin typeface="Arial"/>
                <a:ea typeface="Arial"/>
                <a:cs typeface="Arial"/>
                <a:sym typeface="Arial"/>
              </a:endParaRPr>
            </a:p>
            <a:p>
              <a:pPr indent="-342900" lvl="0" marL="342900" marR="0" rtl="0" algn="l">
                <a:lnSpc>
                  <a:spcPct val="110000"/>
                </a:lnSpc>
                <a:spcBef>
                  <a:spcPts val="0"/>
                </a:spcBef>
                <a:spcAft>
                  <a:spcPts val="0"/>
                </a:spcAft>
                <a:buClr>
                  <a:srgbClr val="323232"/>
                </a:buClr>
                <a:buSzPts val="1400"/>
                <a:buFont typeface="Arial"/>
                <a:buAutoNum type="arabicPeriod"/>
              </a:pPr>
              <a:r>
                <a:rPr lang="ko-KR" sz="1400">
                  <a:solidFill>
                    <a:srgbClr val="323232"/>
                  </a:solidFill>
                  <a:latin typeface="Arial"/>
                  <a:ea typeface="Arial"/>
                  <a:cs typeface="Arial"/>
                  <a:sym typeface="Arial"/>
                </a:rPr>
                <a:t>교수 페이지에서 등록된 과목과 줌 링크를 수정 삭제할 수 있는 페이지</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입니다.</a:t>
              </a:r>
              <a:endParaRPr/>
            </a:p>
          </p:txBody>
        </p:sp>
      </p:grpSp>
      <p:sp>
        <p:nvSpPr>
          <p:cNvPr id="771" name="Google Shape;771;p36"/>
          <p:cNvSpPr/>
          <p:nvPr/>
        </p:nvSpPr>
        <p:spPr>
          <a:xfrm>
            <a:off x="587827" y="517582"/>
            <a:ext cx="18289129" cy="43489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772" name="Google Shape;772;p36"/>
          <p:cNvSpPr/>
          <p:nvPr/>
        </p:nvSpPr>
        <p:spPr>
          <a:xfrm>
            <a:off x="587827" y="575211"/>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773" name="Google Shape;773;p36"/>
          <p:cNvPicPr preferRelativeResize="0"/>
          <p:nvPr/>
        </p:nvPicPr>
        <p:blipFill rotWithShape="1">
          <a:blip r:embed="rId3">
            <a:alphaModFix/>
          </a:blip>
          <a:srcRect b="0" l="0" r="0" t="0"/>
          <a:stretch/>
        </p:blipFill>
        <p:spPr>
          <a:xfrm>
            <a:off x="614164" y="1520784"/>
            <a:ext cx="2970713" cy="4338477"/>
          </a:xfrm>
          <a:prstGeom prst="rect">
            <a:avLst/>
          </a:prstGeom>
          <a:noFill/>
          <a:ln>
            <a:noFill/>
          </a:ln>
        </p:spPr>
      </p:pic>
      <p:pic>
        <p:nvPicPr>
          <p:cNvPr id="774" name="Google Shape;774;p36"/>
          <p:cNvPicPr preferRelativeResize="0"/>
          <p:nvPr/>
        </p:nvPicPr>
        <p:blipFill rotWithShape="1">
          <a:blip r:embed="rId4">
            <a:alphaModFix/>
          </a:blip>
          <a:srcRect b="0" l="0" r="0" t="0"/>
          <a:stretch/>
        </p:blipFill>
        <p:spPr>
          <a:xfrm>
            <a:off x="3757299" y="987932"/>
            <a:ext cx="2367379" cy="3231858"/>
          </a:xfrm>
          <a:prstGeom prst="rect">
            <a:avLst/>
          </a:prstGeom>
          <a:noFill/>
          <a:ln>
            <a:noFill/>
          </a:ln>
        </p:spPr>
      </p:pic>
      <p:pic>
        <p:nvPicPr>
          <p:cNvPr id="775" name="Google Shape;775;p36"/>
          <p:cNvPicPr preferRelativeResize="0"/>
          <p:nvPr/>
        </p:nvPicPr>
        <p:blipFill rotWithShape="1">
          <a:blip r:embed="rId5">
            <a:alphaModFix/>
          </a:blip>
          <a:srcRect b="0" l="0" r="0" t="0"/>
          <a:stretch/>
        </p:blipFill>
        <p:spPr>
          <a:xfrm>
            <a:off x="3757298" y="4219790"/>
            <a:ext cx="2338701" cy="24249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9" name="Shape 779"/>
        <p:cNvGrpSpPr/>
        <p:nvPr/>
      </p:nvGrpSpPr>
      <p:grpSpPr>
        <a:xfrm>
          <a:off x="0" y="0"/>
          <a:ext cx="0" cy="0"/>
          <a:chOff x="0" y="0"/>
          <a:chExt cx="0" cy="0"/>
        </a:xfrm>
      </p:grpSpPr>
      <p:sp>
        <p:nvSpPr>
          <p:cNvPr id="780" name="Google Shape;780;p37"/>
          <p:cNvSpPr txBox="1"/>
          <p:nvPr/>
        </p:nvSpPr>
        <p:spPr>
          <a:xfrm>
            <a:off x="612640" y="2788138"/>
            <a:ext cx="2326278"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Arial"/>
              <a:buNone/>
            </a:pPr>
            <a:r>
              <a:rPr b="0" i="0" lang="ko-KR" sz="4000" u="none" cap="none" strike="noStrike">
                <a:solidFill>
                  <a:srgbClr val="FFFFFF"/>
                </a:solidFill>
                <a:latin typeface="Arial"/>
                <a:ea typeface="Arial"/>
                <a:cs typeface="Arial"/>
                <a:sym typeface="Arial"/>
              </a:rPr>
              <a:t>03.</a:t>
            </a:r>
            <a:endParaRPr/>
          </a:p>
          <a:p>
            <a:pPr indent="0" lvl="0" marL="0" marR="0" rtl="0" algn="l">
              <a:lnSpc>
                <a:spcPct val="100000"/>
              </a:lnSpc>
              <a:spcBef>
                <a:spcPts val="0"/>
              </a:spcBef>
              <a:spcAft>
                <a:spcPts val="0"/>
              </a:spcAft>
              <a:buClr>
                <a:srgbClr val="FFFFFF"/>
              </a:buClr>
              <a:buSzPts val="4000"/>
              <a:buFont typeface="Arial"/>
              <a:buNone/>
            </a:pPr>
            <a:r>
              <a:rPr b="0" i="0" lang="ko-KR" sz="4000" u="none" cap="none" strike="noStrike">
                <a:solidFill>
                  <a:srgbClr val="FFFFFF"/>
                </a:solidFill>
                <a:latin typeface="Arial"/>
                <a:ea typeface="Arial"/>
                <a:cs typeface="Arial"/>
                <a:sym typeface="Arial"/>
              </a:rPr>
              <a:t>개발 결과</a:t>
            </a:r>
            <a:endParaRPr/>
          </a:p>
        </p:txBody>
      </p:sp>
      <p:sp>
        <p:nvSpPr>
          <p:cNvPr id="781" name="Google Shape;781;p37"/>
          <p:cNvSpPr txBox="1"/>
          <p:nvPr/>
        </p:nvSpPr>
        <p:spPr>
          <a:xfrm>
            <a:off x="612640" y="2449584"/>
            <a:ext cx="139974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0" i="0" lang="ko-KR" sz="1600" u="none" cap="none" strike="noStrike">
                <a:solidFill>
                  <a:srgbClr val="FFFFFF"/>
                </a:solidFill>
                <a:latin typeface="Arial"/>
                <a:ea typeface="Arial"/>
                <a:cs typeface="Arial"/>
                <a:sym typeface="Arial"/>
              </a:rPr>
              <a:t>Double J</a:t>
            </a:r>
            <a:endParaRPr b="0" i="0" sz="1600" u="none" cap="none" strike="noStrike">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5" name="Shape 785"/>
        <p:cNvGrpSpPr/>
        <p:nvPr/>
      </p:nvGrpSpPr>
      <p:grpSpPr>
        <a:xfrm>
          <a:off x="0" y="0"/>
          <a:ext cx="0" cy="0"/>
          <a:chOff x="0" y="0"/>
          <a:chExt cx="0" cy="0"/>
        </a:xfrm>
      </p:grpSpPr>
      <p:sp>
        <p:nvSpPr>
          <p:cNvPr id="786" name="Google Shape;786;p38"/>
          <p:cNvSpPr txBox="1"/>
          <p:nvPr/>
        </p:nvSpPr>
        <p:spPr>
          <a:xfrm>
            <a:off x="612640" y="2788138"/>
            <a:ext cx="118494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Arial"/>
              <a:buNone/>
            </a:pPr>
            <a:r>
              <a:rPr b="0" i="0" lang="ko-KR" sz="4000" u="none" cap="none" strike="noStrike">
                <a:solidFill>
                  <a:srgbClr val="FFFFFF"/>
                </a:solidFill>
                <a:latin typeface="Arial"/>
                <a:ea typeface="Arial"/>
                <a:cs typeface="Arial"/>
                <a:sym typeface="Arial"/>
              </a:rPr>
              <a:t>04.</a:t>
            </a:r>
            <a:endParaRPr/>
          </a:p>
          <a:p>
            <a:pPr indent="0" lvl="0" marL="0" marR="0" rtl="0" algn="l">
              <a:lnSpc>
                <a:spcPct val="100000"/>
              </a:lnSpc>
              <a:spcBef>
                <a:spcPts val="0"/>
              </a:spcBef>
              <a:spcAft>
                <a:spcPts val="0"/>
              </a:spcAft>
              <a:buClr>
                <a:srgbClr val="FFFFFF"/>
              </a:buClr>
              <a:buSzPts val="4000"/>
              <a:buFont typeface="Arial"/>
              <a:buNone/>
            </a:pPr>
            <a:r>
              <a:rPr lang="ko-KR" sz="4000">
                <a:solidFill>
                  <a:srgbClr val="FFFFFF"/>
                </a:solidFill>
                <a:latin typeface="Arial"/>
                <a:ea typeface="Arial"/>
                <a:cs typeface="Arial"/>
                <a:sym typeface="Arial"/>
              </a:rPr>
              <a:t>결론</a:t>
            </a:r>
            <a:endParaRPr b="0" i="0" sz="4000" u="none" cap="none" strike="noStrike">
              <a:solidFill>
                <a:srgbClr val="FFFFFF"/>
              </a:solidFill>
              <a:latin typeface="Arial"/>
              <a:ea typeface="Arial"/>
              <a:cs typeface="Arial"/>
              <a:sym typeface="Arial"/>
            </a:endParaRPr>
          </a:p>
        </p:txBody>
      </p:sp>
      <p:sp>
        <p:nvSpPr>
          <p:cNvPr id="787" name="Google Shape;787;p38"/>
          <p:cNvSpPr txBox="1"/>
          <p:nvPr/>
        </p:nvSpPr>
        <p:spPr>
          <a:xfrm>
            <a:off x="612640" y="2449584"/>
            <a:ext cx="139974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0" i="0" lang="ko-KR" sz="1600" u="none" cap="none" strike="noStrike">
                <a:solidFill>
                  <a:srgbClr val="FFFFFF"/>
                </a:solidFill>
                <a:latin typeface="Arial"/>
                <a:ea typeface="Arial"/>
                <a:cs typeface="Arial"/>
                <a:sym typeface="Arial"/>
              </a:rPr>
              <a:t>Double J</a:t>
            </a:r>
            <a:endParaRPr b="0" i="0" sz="1600" u="none" cap="none" strike="noStrike">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grpSp>
        <p:nvGrpSpPr>
          <p:cNvPr id="792" name="Google Shape;792;p39"/>
          <p:cNvGrpSpPr/>
          <p:nvPr/>
        </p:nvGrpSpPr>
        <p:grpSpPr>
          <a:xfrm>
            <a:off x="-1" y="0"/>
            <a:ext cx="12192002" cy="142613"/>
            <a:chOff x="-1" y="0"/>
            <a:chExt cx="12192002" cy="142613"/>
          </a:xfrm>
        </p:grpSpPr>
        <p:sp>
          <p:nvSpPr>
            <p:cNvPr id="793" name="Google Shape;793;p39"/>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94" name="Google Shape;794;p39"/>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795" name="Google Shape;795;p39"/>
          <p:cNvGrpSpPr/>
          <p:nvPr/>
        </p:nvGrpSpPr>
        <p:grpSpPr>
          <a:xfrm>
            <a:off x="9375090" y="307227"/>
            <a:ext cx="2345884" cy="338554"/>
            <a:chOff x="8616305" y="636669"/>
            <a:chExt cx="2345884" cy="338554"/>
          </a:xfrm>
        </p:grpSpPr>
        <p:sp>
          <p:nvSpPr>
            <p:cNvPr id="796" name="Google Shape;796;p39"/>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결론</a:t>
              </a:r>
              <a:endParaRPr/>
            </a:p>
          </p:txBody>
        </p:sp>
        <p:sp>
          <p:nvSpPr>
            <p:cNvPr id="797" name="Google Shape;797;p39"/>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98" name="Google Shape;798;p39"/>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4</a:t>
              </a:r>
              <a:endParaRPr sz="1600">
                <a:solidFill>
                  <a:schemeClr val="lt1"/>
                </a:solidFill>
                <a:latin typeface="Arial"/>
                <a:ea typeface="Arial"/>
                <a:cs typeface="Arial"/>
                <a:sym typeface="Arial"/>
              </a:endParaRPr>
            </a:p>
          </p:txBody>
        </p:sp>
      </p:grpSp>
      <p:sp>
        <p:nvSpPr>
          <p:cNvPr id="799" name="Google Shape;799;p39"/>
          <p:cNvSpPr txBox="1"/>
          <p:nvPr/>
        </p:nvSpPr>
        <p:spPr>
          <a:xfrm>
            <a:off x="701040" y="1670654"/>
            <a:ext cx="800100" cy="461665"/>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결론</a:t>
            </a:r>
            <a:endParaRPr/>
          </a:p>
        </p:txBody>
      </p:sp>
      <p:sp>
        <p:nvSpPr>
          <p:cNvPr id="800" name="Google Shape;800;p39"/>
          <p:cNvSpPr txBox="1"/>
          <p:nvPr/>
        </p:nvSpPr>
        <p:spPr>
          <a:xfrm>
            <a:off x="563880" y="2268952"/>
            <a:ext cx="11490960" cy="1751250"/>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 OpenCV를 사용하여 얼굴인식을 수행하는 경험이 처음이었는데, 프로젝트를 통해서 Computer Vision 영역에 대해서 새로운 지식을 습득할수 있는 기회가 되었습니다. </a:t>
            </a:r>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OpenCV에서 제공하는 모델에 재학습을 통해서 기존의 CNN,YOLO와 같은 딥러닝 모델이 아니여도 GPU가 없는 환경에서도 충분히 얼굴인식이 수행될수 있다는 점을 알게되었고 flask 웹을 통해서 python-opencv를 구동하여 실제 웹페이지에서 얼굴인식을 사용할수 있다는 점을 알게되었습니다.</a:t>
            </a:r>
            <a:endParaRPr/>
          </a:p>
          <a:p>
            <a:pPr indent="0" lvl="0" marL="0" marR="0" rtl="0" algn="l">
              <a:lnSpc>
                <a:spcPct val="110000"/>
              </a:lnSpc>
              <a:spcBef>
                <a:spcPts val="0"/>
              </a:spcBef>
              <a:spcAft>
                <a:spcPts val="0"/>
              </a:spcAft>
              <a:buNone/>
            </a:pPr>
            <a:r>
              <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서버를 구동하면서 html + css + Js + python을 결합하는 웹 어플리케이션에 대해 배울 수 있었고 클라이언트의 웹캠 데이터를 연산하여 서버에서  결과 값을 출력할 수 있는 경험을 쌓고 데이터베이스를 이용하여 데이터를 관리하며 웹 서비스를 만들 수 있는 경험을 했습니다.</a:t>
            </a:r>
            <a:endParaRPr sz="1400">
              <a:solidFill>
                <a:srgbClr val="323232"/>
              </a:solidFill>
              <a:latin typeface="Arial"/>
              <a:ea typeface="Arial"/>
              <a:cs typeface="Arial"/>
              <a:sym typeface="Arial"/>
            </a:endParaRPr>
          </a:p>
        </p:txBody>
      </p:sp>
      <p:sp>
        <p:nvSpPr>
          <p:cNvPr id="801" name="Google Shape;801;p39"/>
          <p:cNvSpPr txBox="1"/>
          <p:nvPr/>
        </p:nvSpPr>
        <p:spPr>
          <a:xfrm>
            <a:off x="5223714" y="599003"/>
            <a:ext cx="889987" cy="609398"/>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lang="ko-KR" sz="2800">
                <a:solidFill>
                  <a:srgbClr val="3F3F3F"/>
                </a:solidFill>
                <a:latin typeface="Arial"/>
                <a:ea typeface="Arial"/>
                <a:cs typeface="Arial"/>
                <a:sym typeface="Arial"/>
              </a:rPr>
              <a:t>결론</a:t>
            </a:r>
            <a:endParaRPr sz="2800">
              <a:solidFill>
                <a:srgbClr val="3F3F3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pSp>
        <p:nvGrpSpPr>
          <p:cNvPr id="117" name="Google Shape;117;p4"/>
          <p:cNvGrpSpPr/>
          <p:nvPr/>
        </p:nvGrpSpPr>
        <p:grpSpPr>
          <a:xfrm>
            <a:off x="-1" y="0"/>
            <a:ext cx="12192002" cy="142613"/>
            <a:chOff x="-1" y="0"/>
            <a:chExt cx="12192002" cy="142613"/>
          </a:xfrm>
        </p:grpSpPr>
        <p:sp>
          <p:nvSpPr>
            <p:cNvPr id="118" name="Google Shape;118;p4"/>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19" name="Google Shape;119;p4"/>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120" name="Google Shape;120;p4"/>
          <p:cNvSpPr txBox="1"/>
          <p:nvPr/>
        </p:nvSpPr>
        <p:spPr>
          <a:xfrm>
            <a:off x="5592911" y="1685139"/>
            <a:ext cx="1444626" cy="461665"/>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대리 출석</a:t>
            </a:r>
            <a:endParaRPr/>
          </a:p>
        </p:txBody>
      </p:sp>
      <p:sp>
        <p:nvSpPr>
          <p:cNvPr id="121" name="Google Shape;121;p4"/>
          <p:cNvSpPr txBox="1"/>
          <p:nvPr/>
        </p:nvSpPr>
        <p:spPr>
          <a:xfrm>
            <a:off x="5592911" y="2321189"/>
            <a:ext cx="4596771" cy="560923"/>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학생들의 직접 강의를 듣는지 확인할 방법이 부족해지면서</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FF0000"/>
                </a:solidFill>
                <a:latin typeface="Arial"/>
                <a:ea typeface="Arial"/>
                <a:cs typeface="Arial"/>
                <a:sym typeface="Arial"/>
              </a:rPr>
              <a:t>대리출석</a:t>
            </a:r>
            <a:r>
              <a:rPr lang="ko-KR" sz="1400">
                <a:solidFill>
                  <a:srgbClr val="323232"/>
                </a:solidFill>
                <a:latin typeface="Arial"/>
                <a:ea typeface="Arial"/>
                <a:cs typeface="Arial"/>
                <a:sym typeface="Arial"/>
              </a:rPr>
              <a:t>의 위험성이 커지고 있다</a:t>
            </a:r>
            <a:endParaRPr/>
          </a:p>
        </p:txBody>
      </p:sp>
      <p:pic>
        <p:nvPicPr>
          <p:cNvPr id="122" name="Google Shape;122;p4"/>
          <p:cNvPicPr preferRelativeResize="0"/>
          <p:nvPr/>
        </p:nvPicPr>
        <p:blipFill rotWithShape="1">
          <a:blip r:embed="rId3">
            <a:alphaModFix/>
          </a:blip>
          <a:srcRect b="0" l="0" r="0" t="0"/>
          <a:stretch/>
        </p:blipFill>
        <p:spPr>
          <a:xfrm>
            <a:off x="-3" y="142613"/>
            <a:ext cx="4996546" cy="6715388"/>
          </a:xfrm>
          <a:prstGeom prst="rect">
            <a:avLst/>
          </a:prstGeom>
          <a:noFill/>
          <a:ln>
            <a:noFill/>
          </a:ln>
        </p:spPr>
      </p:pic>
      <p:grpSp>
        <p:nvGrpSpPr>
          <p:cNvPr id="123" name="Google Shape;123;p4"/>
          <p:cNvGrpSpPr/>
          <p:nvPr/>
        </p:nvGrpSpPr>
        <p:grpSpPr>
          <a:xfrm>
            <a:off x="8931729" y="351002"/>
            <a:ext cx="3071459" cy="561692"/>
            <a:chOff x="8616305" y="636669"/>
            <a:chExt cx="2345884" cy="561692"/>
          </a:xfrm>
        </p:grpSpPr>
        <p:sp>
          <p:nvSpPr>
            <p:cNvPr id="124" name="Google Shape;124;p4"/>
            <p:cNvSpPr txBox="1"/>
            <p:nvPr/>
          </p:nvSpPr>
          <p:spPr>
            <a:xfrm>
              <a:off x="8872383" y="644363"/>
              <a:ext cx="2089806"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프로젝트 제안 배경 및 필요성</a:t>
              </a:r>
              <a:endParaRPr/>
            </a:p>
          </p:txBody>
        </p:sp>
        <p:sp>
          <p:nvSpPr>
            <p:cNvPr id="125" name="Google Shape;125;p4"/>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26" name="Google Shape;126;p4"/>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1</a:t>
              </a:r>
              <a:endParaRPr sz="1600">
                <a:solidFill>
                  <a:schemeClr val="lt1"/>
                </a:solidFill>
                <a:latin typeface="Arial"/>
                <a:ea typeface="Arial"/>
                <a:cs typeface="Arial"/>
                <a:sym typeface="Arial"/>
              </a:endParaRPr>
            </a:p>
          </p:txBody>
        </p:sp>
      </p:grpSp>
      <p:sp>
        <p:nvSpPr>
          <p:cNvPr id="127" name="Google Shape;127;p4"/>
          <p:cNvSpPr txBox="1"/>
          <p:nvPr/>
        </p:nvSpPr>
        <p:spPr>
          <a:xfrm>
            <a:off x="5592911" y="3617768"/>
            <a:ext cx="2194832" cy="461665"/>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강의 시간 문제 </a:t>
            </a:r>
            <a:endParaRPr/>
          </a:p>
        </p:txBody>
      </p:sp>
      <p:sp>
        <p:nvSpPr>
          <p:cNvPr id="128" name="Google Shape;128;p4"/>
          <p:cNvSpPr txBox="1"/>
          <p:nvPr/>
        </p:nvSpPr>
        <p:spPr>
          <a:xfrm>
            <a:off x="5592911" y="4253818"/>
            <a:ext cx="5679119" cy="323935"/>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학생들의 출석을 부르는데 학생들의 </a:t>
            </a:r>
            <a:r>
              <a:rPr lang="ko-KR" sz="1400">
                <a:solidFill>
                  <a:srgbClr val="FF0000"/>
                </a:solidFill>
                <a:latin typeface="Arial"/>
                <a:ea typeface="Arial"/>
                <a:cs typeface="Arial"/>
                <a:sym typeface="Arial"/>
              </a:rPr>
              <a:t>수업 시간의 5~6분 </a:t>
            </a:r>
            <a:r>
              <a:rPr lang="ko-KR" sz="1400">
                <a:solidFill>
                  <a:srgbClr val="323232"/>
                </a:solidFill>
                <a:latin typeface="Arial"/>
                <a:ea typeface="Arial"/>
                <a:cs typeface="Arial"/>
                <a:sym typeface="Arial"/>
              </a:rPr>
              <a:t>정도가 소요된다.</a:t>
            </a:r>
            <a:endParaRPr sz="1400">
              <a:solidFill>
                <a:srgbClr val="32323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grpSp>
        <p:nvGrpSpPr>
          <p:cNvPr id="806" name="Google Shape;806;p40"/>
          <p:cNvGrpSpPr/>
          <p:nvPr/>
        </p:nvGrpSpPr>
        <p:grpSpPr>
          <a:xfrm>
            <a:off x="-1" y="0"/>
            <a:ext cx="12192002" cy="142613"/>
            <a:chOff x="-1" y="0"/>
            <a:chExt cx="12192002" cy="142613"/>
          </a:xfrm>
        </p:grpSpPr>
        <p:sp>
          <p:nvSpPr>
            <p:cNvPr id="807" name="Google Shape;807;p40"/>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08" name="Google Shape;808;p40"/>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809" name="Google Shape;809;p40"/>
          <p:cNvGrpSpPr/>
          <p:nvPr/>
        </p:nvGrpSpPr>
        <p:grpSpPr>
          <a:xfrm>
            <a:off x="9375090" y="307227"/>
            <a:ext cx="2345884" cy="338554"/>
            <a:chOff x="8616305" y="636669"/>
            <a:chExt cx="2345884" cy="338554"/>
          </a:xfrm>
        </p:grpSpPr>
        <p:sp>
          <p:nvSpPr>
            <p:cNvPr id="810" name="Google Shape;810;p40"/>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결론</a:t>
              </a:r>
              <a:endParaRPr/>
            </a:p>
          </p:txBody>
        </p:sp>
        <p:sp>
          <p:nvSpPr>
            <p:cNvPr id="811" name="Google Shape;811;p40"/>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12" name="Google Shape;812;p40"/>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4</a:t>
              </a:r>
              <a:endParaRPr sz="1600">
                <a:solidFill>
                  <a:schemeClr val="lt1"/>
                </a:solidFill>
                <a:latin typeface="Arial"/>
                <a:ea typeface="Arial"/>
                <a:cs typeface="Arial"/>
                <a:sym typeface="Arial"/>
              </a:endParaRPr>
            </a:p>
          </p:txBody>
        </p:sp>
      </p:grpSp>
      <p:sp>
        <p:nvSpPr>
          <p:cNvPr id="813" name="Google Shape;813;p40"/>
          <p:cNvSpPr txBox="1"/>
          <p:nvPr/>
        </p:nvSpPr>
        <p:spPr>
          <a:xfrm>
            <a:off x="526134" y="1775833"/>
            <a:ext cx="1767486" cy="461665"/>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문제점 분석</a:t>
            </a:r>
            <a:endParaRPr/>
          </a:p>
        </p:txBody>
      </p:sp>
      <p:sp>
        <p:nvSpPr>
          <p:cNvPr id="814" name="Google Shape;814;p40"/>
          <p:cNvSpPr txBox="1"/>
          <p:nvPr/>
        </p:nvSpPr>
        <p:spPr>
          <a:xfrm>
            <a:off x="460541" y="2439972"/>
            <a:ext cx="11731459" cy="2930802"/>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1. 서버의 웹 소켓 프로그래밍 문제</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 웹소켓에서 클라이언트의 웹캠에 이미지 데이터를 전처리하며 받아 서버에서 Computer Vision모델을 이용하는 연산이 서버 컴퓨터에 과부하를 일으켜 구동 문제점이 발생하여 aws서버 컴퓨터 성능이 좋아 진다면 더 좋은 성능이 나올 것으로 기대합니다.</a:t>
            </a:r>
            <a:endParaRPr/>
          </a:p>
          <a:p>
            <a:pPr indent="0" lvl="0" marL="0" marR="0" rtl="0" algn="l">
              <a:lnSpc>
                <a:spcPct val="110000"/>
              </a:lnSpc>
              <a:spcBef>
                <a:spcPts val="0"/>
              </a:spcBef>
              <a:spcAft>
                <a:spcPts val="0"/>
              </a:spcAft>
              <a:buNone/>
            </a:pPr>
            <a:r>
              <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2. GPU 연산문제</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t/>
            </a:r>
            <a:endParaRPr sz="1400">
              <a:solidFill>
                <a:srgbClr val="323232"/>
              </a:solidFill>
              <a:latin typeface="Arial"/>
              <a:ea typeface="Arial"/>
              <a:cs typeface="Arial"/>
              <a:sym typeface="Arial"/>
            </a:endParaRPr>
          </a:p>
          <a:p>
            <a:pPr indent="0" lvl="0" marL="0" marR="0" rtl="0" algn="l">
              <a:lnSpc>
                <a:spcPct val="110000"/>
              </a:lnSpc>
              <a:spcBef>
                <a:spcPts val="0"/>
              </a:spcBef>
              <a:spcAft>
                <a:spcPts val="0"/>
              </a:spcAft>
              <a:buNone/>
            </a:pPr>
            <a:r>
              <a:rPr lang="ko-KR" sz="1400">
                <a:solidFill>
                  <a:srgbClr val="323232"/>
                </a:solidFill>
                <a:latin typeface="Arial"/>
                <a:ea typeface="Arial"/>
                <a:cs typeface="Arial"/>
                <a:sym typeface="Arial"/>
              </a:rPr>
              <a:t> 처음에 딥러닝의 YOLO,CNN과 같은 객체인식 및 분류 모델을 사용하여 학생들을 구별하고 학습을 시행했지만 학생들이 실제로 사용할수 있게 하는 것이 우리 프로젝트의 목적이었고 그로인해 GPU가 없는 노트북을 사용하는 학생들이 대다수 였기 때문에 딥러닝 모델을 사용할수 없었고 이로인해 실제 학습을 할때도 Opencv 모델을 CPU연산으로 수행하기 때문에 빠른 속도를 기대하기 어려웠습니다. 충분한 GPU가 지원된다면 지금보다 더 좋은 인식과 학습시간을 얻게 될것같습니다.</a:t>
            </a:r>
            <a:endParaRPr/>
          </a:p>
          <a:p>
            <a:pPr indent="0" lvl="0" marL="0" marR="0" rtl="0" algn="l">
              <a:lnSpc>
                <a:spcPct val="110000"/>
              </a:lnSpc>
              <a:spcBef>
                <a:spcPts val="0"/>
              </a:spcBef>
              <a:spcAft>
                <a:spcPts val="0"/>
              </a:spcAft>
              <a:buNone/>
            </a:pPr>
            <a:r>
              <a:t/>
            </a:r>
            <a:endParaRPr sz="1400">
              <a:solidFill>
                <a:srgbClr val="323232"/>
              </a:solidFill>
              <a:latin typeface="Arial"/>
              <a:ea typeface="Arial"/>
              <a:cs typeface="Arial"/>
              <a:sym typeface="Arial"/>
            </a:endParaRPr>
          </a:p>
        </p:txBody>
      </p:sp>
      <p:sp>
        <p:nvSpPr>
          <p:cNvPr id="815" name="Google Shape;815;p40"/>
          <p:cNvSpPr txBox="1"/>
          <p:nvPr/>
        </p:nvSpPr>
        <p:spPr>
          <a:xfrm>
            <a:off x="4644227" y="599003"/>
            <a:ext cx="2048959" cy="609398"/>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lang="ko-KR" sz="2800">
                <a:solidFill>
                  <a:srgbClr val="3F3F3F"/>
                </a:solidFill>
                <a:latin typeface="Arial"/>
                <a:ea typeface="Arial"/>
                <a:cs typeface="Arial"/>
                <a:sym typeface="Arial"/>
              </a:rPr>
              <a:t>문제점 분석</a:t>
            </a:r>
            <a:endParaRPr sz="2800">
              <a:solidFill>
                <a:srgbClr val="3F3F3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grpSp>
        <p:nvGrpSpPr>
          <p:cNvPr id="820" name="Google Shape;820;p41"/>
          <p:cNvGrpSpPr/>
          <p:nvPr/>
        </p:nvGrpSpPr>
        <p:grpSpPr>
          <a:xfrm>
            <a:off x="-1" y="0"/>
            <a:ext cx="12192002" cy="142613"/>
            <a:chOff x="-1" y="0"/>
            <a:chExt cx="12192002" cy="142613"/>
          </a:xfrm>
        </p:grpSpPr>
        <p:sp>
          <p:nvSpPr>
            <p:cNvPr id="821" name="Google Shape;821;p41"/>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22" name="Google Shape;822;p41"/>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823" name="Google Shape;823;p41"/>
          <p:cNvSpPr/>
          <p:nvPr/>
        </p:nvSpPr>
        <p:spPr>
          <a:xfrm>
            <a:off x="1438898" y="4652599"/>
            <a:ext cx="1700374" cy="107914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sz="1800">
                <a:solidFill>
                  <a:schemeClr val="dk1"/>
                </a:solidFill>
                <a:latin typeface="Malgun Gothic"/>
                <a:ea typeface="Malgun Gothic"/>
                <a:cs typeface="Malgun Gothic"/>
                <a:sym typeface="Malgun Gothic"/>
              </a:rPr>
              <a:t>Student</a:t>
            </a:r>
            <a:endParaRPr/>
          </a:p>
          <a:p>
            <a:pPr indent="0" lvl="0" marL="0" marR="0" rtl="0" algn="ctr">
              <a:lnSpc>
                <a:spcPct val="150000"/>
              </a:lnSpc>
              <a:spcBef>
                <a:spcPts val="0"/>
              </a:spcBef>
              <a:spcAft>
                <a:spcPts val="0"/>
              </a:spcAft>
              <a:buNone/>
            </a:pPr>
            <a:r>
              <a:rPr lang="ko-KR" sz="1300">
                <a:solidFill>
                  <a:srgbClr val="595959"/>
                </a:solidFill>
                <a:latin typeface="Arial"/>
                <a:ea typeface="Arial"/>
                <a:cs typeface="Arial"/>
                <a:sym typeface="Arial"/>
              </a:rPr>
              <a:t>학교 비 대면 강의 및 대면 강의 활용 가능</a:t>
            </a:r>
            <a:endParaRPr sz="1300">
              <a:solidFill>
                <a:srgbClr val="595959"/>
              </a:solidFill>
              <a:latin typeface="Arial"/>
              <a:ea typeface="Arial"/>
              <a:cs typeface="Arial"/>
              <a:sym typeface="Arial"/>
            </a:endParaRPr>
          </a:p>
        </p:txBody>
      </p:sp>
      <p:sp>
        <p:nvSpPr>
          <p:cNvPr id="824" name="Google Shape;824;p41"/>
          <p:cNvSpPr/>
          <p:nvPr/>
        </p:nvSpPr>
        <p:spPr>
          <a:xfrm>
            <a:off x="4028467" y="4630289"/>
            <a:ext cx="1700374" cy="107914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sz="1800">
                <a:solidFill>
                  <a:schemeClr val="dk1"/>
                </a:solidFill>
                <a:latin typeface="Malgun Gothic"/>
                <a:ea typeface="Malgun Gothic"/>
                <a:cs typeface="Malgun Gothic"/>
                <a:sym typeface="Malgun Gothic"/>
              </a:rPr>
              <a:t>AI</a:t>
            </a:r>
            <a:endParaRPr/>
          </a:p>
          <a:p>
            <a:pPr indent="0" lvl="0" marL="0" marR="0" rtl="0" algn="ctr">
              <a:lnSpc>
                <a:spcPct val="150000"/>
              </a:lnSpc>
              <a:spcBef>
                <a:spcPts val="0"/>
              </a:spcBef>
              <a:spcAft>
                <a:spcPts val="0"/>
              </a:spcAft>
              <a:buNone/>
            </a:pPr>
            <a:r>
              <a:rPr lang="ko-KR" sz="1300">
                <a:solidFill>
                  <a:schemeClr val="dk1"/>
                </a:solidFill>
                <a:latin typeface="Arial"/>
                <a:ea typeface="Arial"/>
                <a:cs typeface="Arial"/>
                <a:sym typeface="Arial"/>
              </a:rPr>
              <a:t>안면 인식으로 학생 본인을 확인할 수 있다</a:t>
            </a:r>
            <a:endParaRPr sz="1300">
              <a:solidFill>
                <a:schemeClr val="dk1"/>
              </a:solidFill>
              <a:latin typeface="Arial"/>
              <a:ea typeface="Arial"/>
              <a:cs typeface="Arial"/>
              <a:sym typeface="Arial"/>
            </a:endParaRPr>
          </a:p>
        </p:txBody>
      </p:sp>
      <p:sp>
        <p:nvSpPr>
          <p:cNvPr id="825" name="Google Shape;825;p41"/>
          <p:cNvSpPr/>
          <p:nvPr/>
        </p:nvSpPr>
        <p:spPr>
          <a:xfrm>
            <a:off x="6463161" y="4630289"/>
            <a:ext cx="1700374" cy="196957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sz="1800">
                <a:solidFill>
                  <a:schemeClr val="dk1"/>
                </a:solidFill>
                <a:latin typeface="Malgun Gothic"/>
                <a:ea typeface="Malgun Gothic"/>
                <a:cs typeface="Malgun Gothic"/>
                <a:sym typeface="Malgun Gothic"/>
              </a:rPr>
              <a:t>Data</a:t>
            </a:r>
            <a:endParaRPr/>
          </a:p>
          <a:p>
            <a:pPr indent="0" lvl="0" marL="0" marR="0" rtl="0" algn="ctr">
              <a:lnSpc>
                <a:spcPct val="150000"/>
              </a:lnSpc>
              <a:spcBef>
                <a:spcPts val="0"/>
              </a:spcBef>
              <a:spcAft>
                <a:spcPts val="0"/>
              </a:spcAft>
              <a:buNone/>
            </a:pPr>
            <a:r>
              <a:rPr lang="ko-KR" sz="1300">
                <a:solidFill>
                  <a:srgbClr val="595959"/>
                </a:solidFill>
                <a:latin typeface="Arial"/>
                <a:ea typeface="Arial"/>
                <a:cs typeface="Arial"/>
                <a:sym typeface="Arial"/>
              </a:rPr>
              <a:t>출결 기록이 기록되고 교수님에게 이메일로 보내는 기능을 통해 교수님들의 출결 점수 부여 용이</a:t>
            </a:r>
            <a:endParaRPr/>
          </a:p>
        </p:txBody>
      </p:sp>
      <p:sp>
        <p:nvSpPr>
          <p:cNvPr id="826" name="Google Shape;826;p41"/>
          <p:cNvSpPr/>
          <p:nvPr/>
        </p:nvSpPr>
        <p:spPr>
          <a:xfrm>
            <a:off x="9052728" y="4620895"/>
            <a:ext cx="1700374" cy="166949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ko-KR" sz="1800">
                <a:solidFill>
                  <a:schemeClr val="dk1"/>
                </a:solidFill>
                <a:latin typeface="Malgun Gothic"/>
                <a:ea typeface="Malgun Gothic"/>
                <a:cs typeface="Malgun Gothic"/>
                <a:sym typeface="Malgun Gothic"/>
              </a:rPr>
              <a:t>Zoom</a:t>
            </a:r>
            <a:endParaRPr/>
          </a:p>
          <a:p>
            <a:pPr indent="0" lvl="0" marL="0" marR="0" rtl="0" algn="ctr">
              <a:lnSpc>
                <a:spcPct val="150000"/>
              </a:lnSpc>
              <a:spcBef>
                <a:spcPts val="0"/>
              </a:spcBef>
              <a:spcAft>
                <a:spcPts val="0"/>
              </a:spcAft>
              <a:buNone/>
            </a:pPr>
            <a:r>
              <a:rPr lang="ko-KR" sz="1300">
                <a:solidFill>
                  <a:srgbClr val="595959"/>
                </a:solidFill>
                <a:latin typeface="Arial"/>
                <a:ea typeface="Arial"/>
                <a:cs typeface="Arial"/>
                <a:sym typeface="Arial"/>
              </a:rPr>
              <a:t>실시간 강의를 진행할 때 수업 참여가 보다 쉽고 학생들의 혼란을 줄임</a:t>
            </a:r>
            <a:endParaRPr sz="1300">
              <a:solidFill>
                <a:srgbClr val="595959"/>
              </a:solidFill>
              <a:latin typeface="Arial"/>
              <a:ea typeface="Arial"/>
              <a:cs typeface="Arial"/>
              <a:sym typeface="Arial"/>
            </a:endParaRPr>
          </a:p>
        </p:txBody>
      </p:sp>
      <p:grpSp>
        <p:nvGrpSpPr>
          <p:cNvPr id="827" name="Google Shape;827;p41"/>
          <p:cNvGrpSpPr/>
          <p:nvPr/>
        </p:nvGrpSpPr>
        <p:grpSpPr>
          <a:xfrm>
            <a:off x="1535595" y="2520659"/>
            <a:ext cx="9331652" cy="1816682"/>
            <a:chOff x="-238583" y="2498291"/>
            <a:chExt cx="12314875" cy="2334376"/>
          </a:xfrm>
        </p:grpSpPr>
        <p:sp>
          <p:nvSpPr>
            <p:cNvPr id="828" name="Google Shape;828;p41"/>
            <p:cNvSpPr/>
            <p:nvPr/>
          </p:nvSpPr>
          <p:spPr>
            <a:xfrm>
              <a:off x="-238583" y="2498291"/>
              <a:ext cx="2334376" cy="2334376"/>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29" name="Google Shape;829;p41"/>
            <p:cNvSpPr/>
            <p:nvPr/>
          </p:nvSpPr>
          <p:spPr>
            <a:xfrm>
              <a:off x="3006026" y="2498294"/>
              <a:ext cx="2334376" cy="2334373"/>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30" name="Google Shape;830;p41"/>
            <p:cNvSpPr/>
            <p:nvPr/>
          </p:nvSpPr>
          <p:spPr>
            <a:xfrm>
              <a:off x="6401738" y="2498291"/>
              <a:ext cx="2334376" cy="2334376"/>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31" name="Google Shape;831;p41"/>
            <p:cNvSpPr/>
            <p:nvPr/>
          </p:nvSpPr>
          <p:spPr>
            <a:xfrm>
              <a:off x="9741916" y="2498291"/>
              <a:ext cx="2334376" cy="2334376"/>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832" name="Google Shape;832;p41"/>
            <p:cNvPicPr preferRelativeResize="0"/>
            <p:nvPr/>
          </p:nvPicPr>
          <p:blipFill rotWithShape="1">
            <a:blip r:embed="rId3">
              <a:alphaModFix/>
            </a:blip>
            <a:srcRect b="18603" l="0" r="0" t="0"/>
            <a:stretch/>
          </p:blipFill>
          <p:spPr>
            <a:xfrm>
              <a:off x="9974275" y="2862649"/>
              <a:ext cx="1869657" cy="1536464"/>
            </a:xfrm>
            <a:prstGeom prst="rect">
              <a:avLst/>
            </a:prstGeom>
            <a:noFill/>
            <a:ln>
              <a:noFill/>
            </a:ln>
          </p:spPr>
        </p:pic>
        <p:pic>
          <p:nvPicPr>
            <p:cNvPr id="833" name="Google Shape;833;p41"/>
            <p:cNvPicPr preferRelativeResize="0"/>
            <p:nvPr/>
          </p:nvPicPr>
          <p:blipFill rotWithShape="1">
            <a:blip r:embed="rId4">
              <a:alphaModFix/>
            </a:blip>
            <a:srcRect b="15343" l="0" r="0" t="0"/>
            <a:stretch/>
          </p:blipFill>
          <p:spPr>
            <a:xfrm>
              <a:off x="-20561" y="2792058"/>
              <a:ext cx="1898332" cy="1607055"/>
            </a:xfrm>
            <a:prstGeom prst="rect">
              <a:avLst/>
            </a:prstGeom>
            <a:noFill/>
            <a:ln>
              <a:noFill/>
            </a:ln>
          </p:spPr>
        </p:pic>
      </p:grpSp>
      <p:sp>
        <p:nvSpPr>
          <p:cNvPr id="834" name="Google Shape;834;p41"/>
          <p:cNvSpPr txBox="1"/>
          <p:nvPr/>
        </p:nvSpPr>
        <p:spPr>
          <a:xfrm>
            <a:off x="4315730" y="982711"/>
            <a:ext cx="3560590" cy="587853"/>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lang="ko-KR" sz="2800">
                <a:solidFill>
                  <a:srgbClr val="3F3F3F"/>
                </a:solidFill>
                <a:latin typeface="Arial"/>
                <a:ea typeface="Arial"/>
                <a:cs typeface="Arial"/>
                <a:sym typeface="Arial"/>
              </a:rPr>
              <a:t>기대효과 및 활용방안</a:t>
            </a:r>
            <a:endParaRPr sz="2800">
              <a:solidFill>
                <a:srgbClr val="3F3F3F"/>
              </a:solidFill>
              <a:latin typeface="Arial"/>
              <a:ea typeface="Arial"/>
              <a:cs typeface="Arial"/>
              <a:sym typeface="Arial"/>
            </a:endParaRPr>
          </a:p>
        </p:txBody>
      </p:sp>
      <p:grpSp>
        <p:nvGrpSpPr>
          <p:cNvPr id="835" name="Google Shape;835;p41"/>
          <p:cNvGrpSpPr/>
          <p:nvPr/>
        </p:nvGrpSpPr>
        <p:grpSpPr>
          <a:xfrm>
            <a:off x="9657304" y="351002"/>
            <a:ext cx="2345884" cy="338554"/>
            <a:chOff x="8616305" y="636669"/>
            <a:chExt cx="2345884" cy="338554"/>
          </a:xfrm>
        </p:grpSpPr>
        <p:sp>
          <p:nvSpPr>
            <p:cNvPr id="836" name="Google Shape;836;p41"/>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기대효과 및 활용 방안</a:t>
              </a:r>
              <a:endParaRPr/>
            </a:p>
          </p:txBody>
        </p:sp>
        <p:sp>
          <p:nvSpPr>
            <p:cNvPr id="837" name="Google Shape;837;p41"/>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38" name="Google Shape;838;p41"/>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1</a:t>
              </a:r>
              <a:endParaRPr sz="1600">
                <a:solidFill>
                  <a:schemeClr val="lt1"/>
                </a:solidFill>
                <a:latin typeface="Arial"/>
                <a:ea typeface="Arial"/>
                <a:cs typeface="Arial"/>
                <a:sym typeface="Arial"/>
              </a:endParaRPr>
            </a:p>
          </p:txBody>
        </p:sp>
      </p:grpSp>
      <p:pic>
        <p:nvPicPr>
          <p:cNvPr id="839" name="Google Shape;839;p41"/>
          <p:cNvPicPr preferRelativeResize="0"/>
          <p:nvPr/>
        </p:nvPicPr>
        <p:blipFill rotWithShape="1">
          <a:blip r:embed="rId5">
            <a:alphaModFix/>
          </a:blip>
          <a:srcRect b="0" l="0" r="0" t="0"/>
          <a:stretch/>
        </p:blipFill>
        <p:spPr>
          <a:xfrm>
            <a:off x="7029236" y="2883147"/>
            <a:ext cx="1014750" cy="1014750"/>
          </a:xfrm>
          <a:prstGeom prst="rect">
            <a:avLst/>
          </a:prstGeom>
          <a:noFill/>
          <a:ln>
            <a:noFill/>
          </a:ln>
        </p:spPr>
      </p:pic>
      <p:pic>
        <p:nvPicPr>
          <p:cNvPr id="840" name="Google Shape;840;p41"/>
          <p:cNvPicPr preferRelativeResize="0"/>
          <p:nvPr/>
        </p:nvPicPr>
        <p:blipFill rotWithShape="1">
          <a:blip r:embed="rId6">
            <a:alphaModFix/>
          </a:blip>
          <a:srcRect b="0" l="0" r="0" t="0"/>
          <a:stretch/>
        </p:blipFill>
        <p:spPr>
          <a:xfrm>
            <a:off x="4356730" y="2868598"/>
            <a:ext cx="1043848" cy="1043848"/>
          </a:xfrm>
          <a:prstGeom prst="rect">
            <a:avLst/>
          </a:prstGeom>
          <a:noFill/>
          <a:ln cap="flat" cmpd="sng" w="9525">
            <a:solidFill>
              <a:srgbClr val="8296B0"/>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grpSp>
        <p:nvGrpSpPr>
          <p:cNvPr id="845" name="Google Shape;845;p42"/>
          <p:cNvGrpSpPr/>
          <p:nvPr/>
        </p:nvGrpSpPr>
        <p:grpSpPr>
          <a:xfrm>
            <a:off x="-1" y="0"/>
            <a:ext cx="12192002" cy="142613"/>
            <a:chOff x="-1" y="0"/>
            <a:chExt cx="12192002" cy="142613"/>
          </a:xfrm>
        </p:grpSpPr>
        <p:sp>
          <p:nvSpPr>
            <p:cNvPr id="846" name="Google Shape;846;p42"/>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47" name="Google Shape;847;p42"/>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848" name="Google Shape;848;p42"/>
          <p:cNvSpPr txBox="1"/>
          <p:nvPr/>
        </p:nvSpPr>
        <p:spPr>
          <a:xfrm>
            <a:off x="773730" y="1376502"/>
            <a:ext cx="1747594" cy="623248"/>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None/>
            </a:pPr>
            <a:r>
              <a:rPr lang="ko-KR" sz="2800">
                <a:solidFill>
                  <a:srgbClr val="3F3F3F"/>
                </a:solidFill>
                <a:latin typeface="Arial"/>
                <a:ea typeface="Arial"/>
                <a:cs typeface="Arial"/>
                <a:sym typeface="Arial"/>
              </a:rPr>
              <a:t>참고 </a:t>
            </a:r>
            <a:r>
              <a:rPr lang="ko-KR" sz="3000">
                <a:solidFill>
                  <a:srgbClr val="3F3F3F"/>
                </a:solidFill>
                <a:latin typeface="Arial"/>
                <a:ea typeface="Arial"/>
                <a:cs typeface="Arial"/>
                <a:sym typeface="Arial"/>
              </a:rPr>
              <a:t>문헌</a:t>
            </a:r>
            <a:endParaRPr sz="3000">
              <a:solidFill>
                <a:srgbClr val="3F3F3F"/>
              </a:solidFill>
              <a:latin typeface="Arial"/>
              <a:ea typeface="Arial"/>
              <a:cs typeface="Arial"/>
              <a:sym typeface="Arial"/>
            </a:endParaRPr>
          </a:p>
        </p:txBody>
      </p:sp>
      <p:sp>
        <p:nvSpPr>
          <p:cNvPr id="849" name="Google Shape;849;p42"/>
          <p:cNvSpPr txBox="1"/>
          <p:nvPr/>
        </p:nvSpPr>
        <p:spPr>
          <a:xfrm>
            <a:off x="799378" y="2350246"/>
            <a:ext cx="8165008" cy="245451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0000"/>
              </a:lnSpc>
              <a:spcBef>
                <a:spcPts val="0"/>
              </a:spcBef>
              <a:spcAft>
                <a:spcPts val="0"/>
              </a:spcAft>
              <a:buClr>
                <a:srgbClr val="323232"/>
              </a:buClr>
              <a:buSzPts val="2000"/>
              <a:buFont typeface="Arial"/>
              <a:buChar char="-"/>
            </a:pPr>
            <a:r>
              <a:rPr lang="ko-KR" sz="2000">
                <a:solidFill>
                  <a:srgbClr val="323232"/>
                </a:solidFill>
                <a:latin typeface="Arial"/>
                <a:ea typeface="Arial"/>
                <a:cs typeface="Arial"/>
                <a:sym typeface="Arial"/>
              </a:rPr>
              <a:t>텐서프로로 배우는 딥러닝 – 솔라리스 지음(영진닷컴)</a:t>
            </a:r>
            <a:endParaRPr/>
          </a:p>
          <a:p>
            <a:pPr indent="-158750" lvl="0" marL="285750" marR="0" rtl="0" algn="l">
              <a:lnSpc>
                <a:spcPct val="110000"/>
              </a:lnSpc>
              <a:spcBef>
                <a:spcPts val="0"/>
              </a:spcBef>
              <a:spcAft>
                <a:spcPts val="0"/>
              </a:spcAft>
              <a:buClr>
                <a:schemeClr val="dk1"/>
              </a:buClr>
              <a:buSzPts val="2000"/>
              <a:buFont typeface="Malgun Gothic"/>
              <a:buNone/>
            </a:pPr>
            <a:r>
              <a:t/>
            </a:r>
            <a:endParaRPr sz="2000">
              <a:solidFill>
                <a:srgbClr val="323232"/>
              </a:solidFill>
              <a:latin typeface="Arial"/>
              <a:ea typeface="Arial"/>
              <a:cs typeface="Arial"/>
              <a:sym typeface="Arial"/>
            </a:endParaRPr>
          </a:p>
          <a:p>
            <a:pPr indent="-285750" lvl="0" marL="285750" marR="0" rtl="0" algn="l">
              <a:lnSpc>
                <a:spcPct val="110000"/>
              </a:lnSpc>
              <a:spcBef>
                <a:spcPts val="0"/>
              </a:spcBef>
              <a:spcAft>
                <a:spcPts val="0"/>
              </a:spcAft>
              <a:buClr>
                <a:srgbClr val="323232"/>
              </a:buClr>
              <a:buSzPts val="2000"/>
              <a:buFont typeface="Arial"/>
              <a:buChar char="-"/>
            </a:pPr>
            <a:r>
              <a:rPr lang="ko-KR" sz="2000">
                <a:solidFill>
                  <a:srgbClr val="323232"/>
                </a:solidFill>
                <a:latin typeface="Arial"/>
                <a:ea typeface="Arial"/>
                <a:cs typeface="Arial"/>
                <a:sym typeface="Arial"/>
              </a:rPr>
              <a:t> OpenCV를 위한 머신러닝 – 마이클 베이어 지음(에이콘) </a:t>
            </a:r>
            <a:endParaRPr/>
          </a:p>
          <a:p>
            <a:pPr indent="-158750" lvl="0" marL="285750" marR="0" rtl="0" algn="l">
              <a:lnSpc>
                <a:spcPct val="110000"/>
              </a:lnSpc>
              <a:spcBef>
                <a:spcPts val="0"/>
              </a:spcBef>
              <a:spcAft>
                <a:spcPts val="0"/>
              </a:spcAft>
              <a:buClr>
                <a:schemeClr val="dk1"/>
              </a:buClr>
              <a:buSzPts val="2000"/>
              <a:buFont typeface="Malgun Gothic"/>
              <a:buNone/>
            </a:pPr>
            <a:r>
              <a:t/>
            </a:r>
            <a:endParaRPr sz="2000">
              <a:solidFill>
                <a:srgbClr val="323232"/>
              </a:solidFill>
              <a:latin typeface="Arial"/>
              <a:ea typeface="Arial"/>
              <a:cs typeface="Arial"/>
              <a:sym typeface="Arial"/>
            </a:endParaRPr>
          </a:p>
          <a:p>
            <a:pPr indent="-285750" lvl="0" marL="285750" marR="0" rtl="0" algn="l">
              <a:lnSpc>
                <a:spcPct val="110000"/>
              </a:lnSpc>
              <a:spcBef>
                <a:spcPts val="0"/>
              </a:spcBef>
              <a:spcAft>
                <a:spcPts val="0"/>
              </a:spcAft>
              <a:buClr>
                <a:srgbClr val="323232"/>
              </a:buClr>
              <a:buSzPts val="2000"/>
              <a:buFont typeface="Arial"/>
              <a:buChar char="-"/>
            </a:pPr>
            <a:r>
              <a:rPr lang="ko-KR" sz="2000">
                <a:solidFill>
                  <a:srgbClr val="323232"/>
                </a:solidFill>
                <a:latin typeface="Arial"/>
                <a:ea typeface="Arial"/>
                <a:cs typeface="Arial"/>
                <a:sym typeface="Arial"/>
              </a:rPr>
              <a:t>DO it! 점프 투 플라스크 – 박응용 지음(이지스퍼블리싱)</a:t>
            </a:r>
            <a:endParaRPr/>
          </a:p>
          <a:p>
            <a:pPr indent="-158750" lvl="0" marL="285750" marR="0" rtl="0" algn="l">
              <a:lnSpc>
                <a:spcPct val="110000"/>
              </a:lnSpc>
              <a:spcBef>
                <a:spcPts val="0"/>
              </a:spcBef>
              <a:spcAft>
                <a:spcPts val="0"/>
              </a:spcAft>
              <a:buClr>
                <a:schemeClr val="dk1"/>
              </a:buClr>
              <a:buSzPts val="2000"/>
              <a:buFont typeface="Malgun Gothic"/>
              <a:buNone/>
            </a:pPr>
            <a:r>
              <a:t/>
            </a:r>
            <a:endParaRPr sz="2000">
              <a:solidFill>
                <a:srgbClr val="323232"/>
              </a:solidFill>
              <a:latin typeface="Arial"/>
              <a:ea typeface="Arial"/>
              <a:cs typeface="Arial"/>
              <a:sym typeface="Arial"/>
            </a:endParaRPr>
          </a:p>
          <a:p>
            <a:pPr indent="-285750" lvl="0" marL="285750" marR="0" rtl="0" algn="l">
              <a:lnSpc>
                <a:spcPct val="110000"/>
              </a:lnSpc>
              <a:spcBef>
                <a:spcPts val="0"/>
              </a:spcBef>
              <a:spcAft>
                <a:spcPts val="0"/>
              </a:spcAft>
              <a:buClr>
                <a:srgbClr val="323232"/>
              </a:buClr>
              <a:buSzPts val="2000"/>
              <a:buFont typeface="Arial"/>
              <a:buChar char="-"/>
            </a:pPr>
            <a:r>
              <a:rPr lang="ko-KR" sz="2000">
                <a:solidFill>
                  <a:srgbClr val="323232"/>
                </a:solidFill>
                <a:latin typeface="Arial"/>
                <a:ea typeface="Arial"/>
                <a:cs typeface="Arial"/>
                <a:sym typeface="Arial"/>
              </a:rPr>
              <a:t> 구글 클라우드 플랫폼 인 액션 – 제이 제이 지윅스 지음(제이펍)</a:t>
            </a:r>
            <a:endParaRPr sz="2000">
              <a:solidFill>
                <a:srgbClr val="32323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grpSp>
        <p:nvGrpSpPr>
          <p:cNvPr id="854" name="Google Shape;854;p43"/>
          <p:cNvGrpSpPr/>
          <p:nvPr/>
        </p:nvGrpSpPr>
        <p:grpSpPr>
          <a:xfrm>
            <a:off x="-1" y="0"/>
            <a:ext cx="12192002" cy="142613"/>
            <a:chOff x="-1" y="0"/>
            <a:chExt cx="12192002" cy="142613"/>
          </a:xfrm>
        </p:grpSpPr>
        <p:sp>
          <p:nvSpPr>
            <p:cNvPr id="855" name="Google Shape;855;p43"/>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856" name="Google Shape;856;p43"/>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857" name="Google Shape;857;p43"/>
          <p:cNvSpPr txBox="1"/>
          <p:nvPr/>
        </p:nvSpPr>
        <p:spPr>
          <a:xfrm>
            <a:off x="4432724" y="2998113"/>
            <a:ext cx="3326552"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5000">
                <a:solidFill>
                  <a:srgbClr val="323232"/>
                </a:solidFill>
                <a:latin typeface="Arial"/>
                <a:ea typeface="Arial"/>
                <a:cs typeface="Arial"/>
                <a:sym typeface="Arial"/>
              </a:rPr>
              <a:t>감사합니다</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pSp>
        <p:nvGrpSpPr>
          <p:cNvPr id="133" name="Google Shape;133;p5"/>
          <p:cNvGrpSpPr/>
          <p:nvPr/>
        </p:nvGrpSpPr>
        <p:grpSpPr>
          <a:xfrm>
            <a:off x="-1" y="0"/>
            <a:ext cx="12192002" cy="142613"/>
            <a:chOff x="-1" y="0"/>
            <a:chExt cx="12192002" cy="142613"/>
          </a:xfrm>
        </p:grpSpPr>
        <p:sp>
          <p:nvSpPr>
            <p:cNvPr id="134" name="Google Shape;134;p5"/>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5" name="Google Shape;135;p5"/>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136" name="Google Shape;136;p5"/>
          <p:cNvSpPr/>
          <p:nvPr/>
        </p:nvSpPr>
        <p:spPr>
          <a:xfrm>
            <a:off x="1321843" y="2310424"/>
            <a:ext cx="1344501" cy="134450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7" name="Google Shape;137;p5"/>
          <p:cNvSpPr/>
          <p:nvPr/>
        </p:nvSpPr>
        <p:spPr>
          <a:xfrm>
            <a:off x="2488170" y="2310424"/>
            <a:ext cx="1344501" cy="134450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 name="Google Shape;138;p5"/>
          <p:cNvSpPr/>
          <p:nvPr/>
        </p:nvSpPr>
        <p:spPr>
          <a:xfrm>
            <a:off x="3654497" y="2310423"/>
            <a:ext cx="1344501" cy="134450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5"/>
          <p:cNvSpPr/>
          <p:nvPr/>
        </p:nvSpPr>
        <p:spPr>
          <a:xfrm>
            <a:off x="9525657" y="2310423"/>
            <a:ext cx="1344501" cy="1344501"/>
          </a:xfrm>
          <a:prstGeom prst="ellipse">
            <a:avLst/>
          </a:prstGeom>
          <a:solidFill>
            <a:srgbClr val="323F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5"/>
          <p:cNvSpPr txBox="1"/>
          <p:nvPr/>
        </p:nvSpPr>
        <p:spPr>
          <a:xfrm>
            <a:off x="1687196" y="2768382"/>
            <a:ext cx="514885" cy="44512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ko-KR" sz="2000">
                <a:solidFill>
                  <a:schemeClr val="lt1"/>
                </a:solidFill>
                <a:latin typeface="Arial"/>
                <a:ea typeface="Arial"/>
                <a:cs typeface="Arial"/>
                <a:sym typeface="Arial"/>
              </a:rPr>
              <a:t>A I</a:t>
            </a:r>
            <a:endParaRPr sz="2000">
              <a:solidFill>
                <a:schemeClr val="lt1"/>
              </a:solidFill>
              <a:latin typeface="Arial"/>
              <a:ea typeface="Arial"/>
              <a:cs typeface="Arial"/>
              <a:sym typeface="Arial"/>
            </a:endParaRPr>
          </a:p>
        </p:txBody>
      </p:sp>
      <p:sp>
        <p:nvSpPr>
          <p:cNvPr id="141" name="Google Shape;141;p5"/>
          <p:cNvSpPr txBox="1"/>
          <p:nvPr/>
        </p:nvSpPr>
        <p:spPr>
          <a:xfrm>
            <a:off x="2559896" y="2796116"/>
            <a:ext cx="1166007" cy="35779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ko-KR" sz="1500">
                <a:solidFill>
                  <a:schemeClr val="lt1"/>
                </a:solidFill>
                <a:latin typeface="Arial"/>
                <a:ea typeface="Arial"/>
                <a:cs typeface="Arial"/>
                <a:sym typeface="Arial"/>
              </a:rPr>
              <a:t>데이터 관리</a:t>
            </a:r>
            <a:endParaRPr sz="1500">
              <a:solidFill>
                <a:schemeClr val="lt1"/>
              </a:solidFill>
              <a:latin typeface="Arial"/>
              <a:ea typeface="Arial"/>
              <a:cs typeface="Arial"/>
              <a:sym typeface="Arial"/>
            </a:endParaRPr>
          </a:p>
        </p:txBody>
      </p:sp>
      <p:sp>
        <p:nvSpPr>
          <p:cNvPr id="142" name="Google Shape;142;p5"/>
          <p:cNvSpPr txBox="1"/>
          <p:nvPr/>
        </p:nvSpPr>
        <p:spPr>
          <a:xfrm>
            <a:off x="3939675" y="2796116"/>
            <a:ext cx="742511" cy="35779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ko-KR" sz="1500">
                <a:solidFill>
                  <a:schemeClr val="lt1"/>
                </a:solidFill>
                <a:latin typeface="Arial"/>
                <a:ea typeface="Arial"/>
                <a:cs typeface="Arial"/>
                <a:sym typeface="Arial"/>
              </a:rPr>
              <a:t>실시간</a:t>
            </a:r>
            <a:endParaRPr sz="1500">
              <a:solidFill>
                <a:schemeClr val="lt1"/>
              </a:solidFill>
              <a:latin typeface="Arial"/>
              <a:ea typeface="Arial"/>
              <a:cs typeface="Arial"/>
              <a:sym typeface="Arial"/>
            </a:endParaRPr>
          </a:p>
        </p:txBody>
      </p:sp>
      <p:cxnSp>
        <p:nvCxnSpPr>
          <p:cNvPr id="143" name="Google Shape;143;p5"/>
          <p:cNvCxnSpPr/>
          <p:nvPr/>
        </p:nvCxnSpPr>
        <p:spPr>
          <a:xfrm>
            <a:off x="6375799" y="3066418"/>
            <a:ext cx="2760943" cy="0"/>
          </a:xfrm>
          <a:prstGeom prst="straightConnector1">
            <a:avLst/>
          </a:prstGeom>
          <a:noFill/>
          <a:ln cap="rnd" cmpd="sng" w="34925">
            <a:solidFill>
              <a:srgbClr val="0F4B81"/>
            </a:solidFill>
            <a:prstDash val="solid"/>
            <a:miter lim="800000"/>
            <a:headEnd len="sm" w="sm" type="none"/>
            <a:tailEnd len="sm" w="sm" type="none"/>
          </a:ln>
        </p:spPr>
      </p:cxnSp>
      <p:cxnSp>
        <p:nvCxnSpPr>
          <p:cNvPr id="144" name="Google Shape;144;p5"/>
          <p:cNvCxnSpPr/>
          <p:nvPr/>
        </p:nvCxnSpPr>
        <p:spPr>
          <a:xfrm>
            <a:off x="9013176" y="2908846"/>
            <a:ext cx="135112" cy="157572"/>
          </a:xfrm>
          <a:prstGeom prst="straightConnector1">
            <a:avLst/>
          </a:prstGeom>
          <a:noFill/>
          <a:ln cap="rnd" cmpd="sng" w="34925">
            <a:solidFill>
              <a:srgbClr val="0F4B81"/>
            </a:solidFill>
            <a:prstDash val="solid"/>
            <a:miter lim="800000"/>
            <a:headEnd len="sm" w="sm" type="none"/>
            <a:tailEnd len="sm" w="sm" type="none"/>
          </a:ln>
        </p:spPr>
      </p:cxnSp>
      <p:sp>
        <p:nvSpPr>
          <p:cNvPr id="145" name="Google Shape;145;p5"/>
          <p:cNvSpPr txBox="1"/>
          <p:nvPr/>
        </p:nvSpPr>
        <p:spPr>
          <a:xfrm>
            <a:off x="9558426" y="2751839"/>
            <a:ext cx="1268296" cy="44512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ko-KR" sz="2000">
                <a:solidFill>
                  <a:schemeClr val="lt1"/>
                </a:solidFill>
                <a:latin typeface="Arial"/>
                <a:ea typeface="Arial"/>
                <a:cs typeface="Arial"/>
                <a:sym typeface="Arial"/>
              </a:rPr>
              <a:t>Double J</a:t>
            </a:r>
            <a:endParaRPr sz="2000">
              <a:solidFill>
                <a:schemeClr val="lt1"/>
              </a:solidFill>
              <a:latin typeface="Arial"/>
              <a:ea typeface="Arial"/>
              <a:cs typeface="Arial"/>
              <a:sym typeface="Arial"/>
            </a:endParaRPr>
          </a:p>
        </p:txBody>
      </p:sp>
      <p:sp>
        <p:nvSpPr>
          <p:cNvPr id="146" name="Google Shape;146;p5"/>
          <p:cNvSpPr txBox="1"/>
          <p:nvPr/>
        </p:nvSpPr>
        <p:spPr>
          <a:xfrm>
            <a:off x="7236953" y="2674451"/>
            <a:ext cx="1144865" cy="41088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ko-KR" sz="1800">
                <a:solidFill>
                  <a:srgbClr val="0F4B81"/>
                </a:solidFill>
                <a:latin typeface="Arial"/>
                <a:ea typeface="Arial"/>
                <a:cs typeface="Arial"/>
                <a:sym typeface="Arial"/>
              </a:rPr>
              <a:t>상호 연동</a:t>
            </a:r>
            <a:endParaRPr sz="1800">
              <a:solidFill>
                <a:srgbClr val="0F4B81"/>
              </a:solidFill>
              <a:latin typeface="Arial"/>
              <a:ea typeface="Arial"/>
              <a:cs typeface="Arial"/>
              <a:sym typeface="Arial"/>
            </a:endParaRPr>
          </a:p>
        </p:txBody>
      </p:sp>
      <p:sp>
        <p:nvSpPr>
          <p:cNvPr id="147" name="Google Shape;147;p5"/>
          <p:cNvSpPr/>
          <p:nvPr/>
        </p:nvSpPr>
        <p:spPr>
          <a:xfrm>
            <a:off x="4761438" y="2303466"/>
            <a:ext cx="1344501" cy="1344501"/>
          </a:xfrm>
          <a:prstGeom prst="ellipse">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5"/>
          <p:cNvSpPr txBox="1"/>
          <p:nvPr/>
        </p:nvSpPr>
        <p:spPr>
          <a:xfrm>
            <a:off x="5013384" y="2796116"/>
            <a:ext cx="845103" cy="35779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ko-KR" sz="1500">
                <a:solidFill>
                  <a:schemeClr val="lt1"/>
                </a:solidFill>
                <a:latin typeface="Arial"/>
                <a:ea typeface="Arial"/>
                <a:cs typeface="Arial"/>
                <a:sym typeface="Arial"/>
              </a:rPr>
              <a:t>줌 링크 </a:t>
            </a:r>
            <a:endParaRPr sz="1500">
              <a:solidFill>
                <a:schemeClr val="lt1"/>
              </a:solidFill>
              <a:latin typeface="Arial"/>
              <a:ea typeface="Arial"/>
              <a:cs typeface="Arial"/>
              <a:sym typeface="Arial"/>
            </a:endParaRPr>
          </a:p>
        </p:txBody>
      </p:sp>
      <p:grpSp>
        <p:nvGrpSpPr>
          <p:cNvPr id="149" name="Google Shape;149;p5"/>
          <p:cNvGrpSpPr/>
          <p:nvPr/>
        </p:nvGrpSpPr>
        <p:grpSpPr>
          <a:xfrm>
            <a:off x="882281" y="4778075"/>
            <a:ext cx="2362544" cy="1205221"/>
            <a:chOff x="1982153" y="4764376"/>
            <a:chExt cx="2362544" cy="1205221"/>
          </a:xfrm>
        </p:grpSpPr>
        <p:pic>
          <p:nvPicPr>
            <p:cNvPr id="150" name="Google Shape;150;p5"/>
            <p:cNvPicPr preferRelativeResize="0"/>
            <p:nvPr/>
          </p:nvPicPr>
          <p:blipFill rotWithShape="1">
            <a:blip r:embed="rId3">
              <a:alphaModFix/>
            </a:blip>
            <a:srcRect b="0" l="0" r="0" t="0"/>
            <a:stretch/>
          </p:blipFill>
          <p:spPr>
            <a:xfrm>
              <a:off x="2993229" y="4907793"/>
              <a:ext cx="340393" cy="340393"/>
            </a:xfrm>
            <a:prstGeom prst="rect">
              <a:avLst/>
            </a:prstGeom>
            <a:noFill/>
            <a:ln>
              <a:noFill/>
            </a:ln>
          </p:spPr>
        </p:pic>
        <p:sp>
          <p:nvSpPr>
            <p:cNvPr id="151" name="Google Shape;151;p5"/>
            <p:cNvSpPr txBox="1"/>
            <p:nvPr/>
          </p:nvSpPr>
          <p:spPr>
            <a:xfrm>
              <a:off x="2997361" y="5250544"/>
              <a:ext cx="332142" cy="319768"/>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ko-KR" sz="1400">
                  <a:solidFill>
                    <a:schemeClr val="dk1"/>
                  </a:solidFill>
                  <a:latin typeface="Arial"/>
                  <a:ea typeface="Arial"/>
                  <a:cs typeface="Arial"/>
                  <a:sym typeface="Arial"/>
                </a:rPr>
                <a:t>AI</a:t>
              </a:r>
              <a:endParaRPr/>
            </a:p>
          </p:txBody>
        </p:sp>
        <p:sp>
          <p:nvSpPr>
            <p:cNvPr id="152" name="Google Shape;152;p5"/>
            <p:cNvSpPr txBox="1"/>
            <p:nvPr/>
          </p:nvSpPr>
          <p:spPr>
            <a:xfrm>
              <a:off x="2110226" y="5504854"/>
              <a:ext cx="2081080" cy="464743"/>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ko-KR" sz="1100">
                  <a:solidFill>
                    <a:schemeClr val="dk1"/>
                  </a:solidFill>
                  <a:latin typeface="Arial"/>
                  <a:ea typeface="Arial"/>
                  <a:cs typeface="Arial"/>
                  <a:sym typeface="Arial"/>
                </a:rPr>
                <a:t>AI를 활용한 학생들 개개인의 얼굴을 인식할 수 있다.</a:t>
              </a:r>
              <a:endParaRPr/>
            </a:p>
          </p:txBody>
        </p:sp>
        <p:sp>
          <p:nvSpPr>
            <p:cNvPr id="153" name="Google Shape;153;p5"/>
            <p:cNvSpPr/>
            <p:nvPr/>
          </p:nvSpPr>
          <p:spPr>
            <a:xfrm>
              <a:off x="1982153" y="4764376"/>
              <a:ext cx="2362544" cy="1166326"/>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Arial"/>
                <a:ea typeface="Arial"/>
                <a:cs typeface="Arial"/>
                <a:sym typeface="Arial"/>
              </a:endParaRPr>
            </a:p>
          </p:txBody>
        </p:sp>
      </p:grpSp>
      <p:grpSp>
        <p:nvGrpSpPr>
          <p:cNvPr id="154" name="Google Shape;154;p5"/>
          <p:cNvGrpSpPr/>
          <p:nvPr/>
        </p:nvGrpSpPr>
        <p:grpSpPr>
          <a:xfrm>
            <a:off x="3539980" y="4778075"/>
            <a:ext cx="2362680" cy="1205221"/>
            <a:chOff x="1982017" y="4764376"/>
            <a:chExt cx="2362680" cy="1205221"/>
          </a:xfrm>
        </p:grpSpPr>
        <p:pic>
          <p:nvPicPr>
            <p:cNvPr id="155" name="Google Shape;155;p5"/>
            <p:cNvPicPr preferRelativeResize="0"/>
            <p:nvPr/>
          </p:nvPicPr>
          <p:blipFill rotWithShape="1">
            <a:blip r:embed="rId3">
              <a:alphaModFix/>
            </a:blip>
            <a:srcRect b="0" l="0" r="0" t="0"/>
            <a:stretch/>
          </p:blipFill>
          <p:spPr>
            <a:xfrm>
              <a:off x="2993229" y="4907793"/>
              <a:ext cx="340393" cy="340393"/>
            </a:xfrm>
            <a:prstGeom prst="rect">
              <a:avLst/>
            </a:prstGeom>
            <a:noFill/>
            <a:ln>
              <a:noFill/>
            </a:ln>
          </p:spPr>
        </p:pic>
        <p:sp>
          <p:nvSpPr>
            <p:cNvPr id="156" name="Google Shape;156;p5"/>
            <p:cNvSpPr txBox="1"/>
            <p:nvPr/>
          </p:nvSpPr>
          <p:spPr>
            <a:xfrm>
              <a:off x="2678361" y="5250544"/>
              <a:ext cx="970138" cy="319768"/>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ko-KR" sz="1400">
                  <a:solidFill>
                    <a:schemeClr val="dk1"/>
                  </a:solidFill>
                  <a:latin typeface="Arial"/>
                  <a:ea typeface="Arial"/>
                  <a:cs typeface="Arial"/>
                  <a:sym typeface="Arial"/>
                </a:rPr>
                <a:t>데이터 관리</a:t>
              </a:r>
              <a:endParaRPr sz="1400">
                <a:solidFill>
                  <a:schemeClr val="dk1"/>
                </a:solidFill>
                <a:latin typeface="Arial"/>
                <a:ea typeface="Arial"/>
                <a:cs typeface="Arial"/>
                <a:sym typeface="Arial"/>
              </a:endParaRPr>
            </a:p>
          </p:txBody>
        </p:sp>
        <p:sp>
          <p:nvSpPr>
            <p:cNvPr id="157" name="Google Shape;157;p5"/>
            <p:cNvSpPr txBox="1"/>
            <p:nvPr/>
          </p:nvSpPr>
          <p:spPr>
            <a:xfrm>
              <a:off x="1982017" y="5504854"/>
              <a:ext cx="2362544" cy="464743"/>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ko-KR" sz="1100">
                  <a:solidFill>
                    <a:schemeClr val="dk1"/>
                  </a:solidFill>
                  <a:latin typeface="Arial"/>
                  <a:ea typeface="Arial"/>
                  <a:cs typeface="Arial"/>
                  <a:sym typeface="Arial"/>
                </a:rPr>
                <a:t>출석을 데이터베이스에 저장에  관리 및 활용할 수 있다.!</a:t>
              </a:r>
              <a:endParaRPr/>
            </a:p>
          </p:txBody>
        </p:sp>
        <p:sp>
          <p:nvSpPr>
            <p:cNvPr id="158" name="Google Shape;158;p5"/>
            <p:cNvSpPr/>
            <p:nvPr/>
          </p:nvSpPr>
          <p:spPr>
            <a:xfrm>
              <a:off x="1982153" y="4764376"/>
              <a:ext cx="2362544" cy="1166326"/>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Arial"/>
                <a:ea typeface="Arial"/>
                <a:cs typeface="Arial"/>
                <a:sym typeface="Arial"/>
              </a:endParaRPr>
            </a:p>
          </p:txBody>
        </p:sp>
      </p:grpSp>
      <p:grpSp>
        <p:nvGrpSpPr>
          <p:cNvPr id="159" name="Google Shape;159;p5"/>
          <p:cNvGrpSpPr/>
          <p:nvPr/>
        </p:nvGrpSpPr>
        <p:grpSpPr>
          <a:xfrm>
            <a:off x="6141857" y="4778075"/>
            <a:ext cx="2368723" cy="1205221"/>
            <a:chOff x="1975974" y="4764376"/>
            <a:chExt cx="2368723" cy="1205221"/>
          </a:xfrm>
        </p:grpSpPr>
        <p:pic>
          <p:nvPicPr>
            <p:cNvPr id="160" name="Google Shape;160;p5"/>
            <p:cNvPicPr preferRelativeResize="0"/>
            <p:nvPr/>
          </p:nvPicPr>
          <p:blipFill rotWithShape="1">
            <a:blip r:embed="rId3">
              <a:alphaModFix/>
            </a:blip>
            <a:srcRect b="0" l="0" r="0" t="0"/>
            <a:stretch/>
          </p:blipFill>
          <p:spPr>
            <a:xfrm>
              <a:off x="2993229" y="4907793"/>
              <a:ext cx="340393" cy="340393"/>
            </a:xfrm>
            <a:prstGeom prst="rect">
              <a:avLst/>
            </a:prstGeom>
            <a:noFill/>
            <a:ln>
              <a:noFill/>
            </a:ln>
          </p:spPr>
        </p:pic>
        <p:sp>
          <p:nvSpPr>
            <p:cNvPr id="161" name="Google Shape;161;p5"/>
            <p:cNvSpPr txBox="1"/>
            <p:nvPr/>
          </p:nvSpPr>
          <p:spPr>
            <a:xfrm>
              <a:off x="2678361" y="5250544"/>
              <a:ext cx="970138" cy="319768"/>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ko-KR" sz="1400">
                  <a:solidFill>
                    <a:schemeClr val="dk1"/>
                  </a:solidFill>
                  <a:latin typeface="Arial"/>
                  <a:ea typeface="Arial"/>
                  <a:cs typeface="Arial"/>
                  <a:sym typeface="Arial"/>
                </a:rPr>
                <a:t>실시간 연동</a:t>
              </a:r>
              <a:endParaRPr sz="1400">
                <a:solidFill>
                  <a:schemeClr val="dk1"/>
                </a:solidFill>
                <a:latin typeface="Arial"/>
                <a:ea typeface="Arial"/>
                <a:cs typeface="Arial"/>
                <a:sym typeface="Arial"/>
              </a:endParaRPr>
            </a:p>
          </p:txBody>
        </p:sp>
        <p:sp>
          <p:nvSpPr>
            <p:cNvPr id="162" name="Google Shape;162;p5"/>
            <p:cNvSpPr txBox="1"/>
            <p:nvPr/>
          </p:nvSpPr>
          <p:spPr>
            <a:xfrm>
              <a:off x="1975974" y="5504854"/>
              <a:ext cx="2368723" cy="464743"/>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ko-KR" sz="1100">
                  <a:solidFill>
                    <a:schemeClr val="dk1"/>
                  </a:solidFill>
                  <a:latin typeface="Arial"/>
                  <a:ea typeface="Arial"/>
                  <a:cs typeface="Arial"/>
                  <a:sym typeface="Arial"/>
                </a:rPr>
                <a:t>실시간 연동으로 학생의 지각 결석 여부를 이메일로 확인할 수 있다</a:t>
              </a:r>
              <a:endParaRPr sz="1100">
                <a:solidFill>
                  <a:schemeClr val="dk1"/>
                </a:solidFill>
                <a:latin typeface="Arial"/>
                <a:ea typeface="Arial"/>
                <a:cs typeface="Arial"/>
                <a:sym typeface="Arial"/>
              </a:endParaRPr>
            </a:p>
          </p:txBody>
        </p:sp>
        <p:sp>
          <p:nvSpPr>
            <p:cNvPr id="163" name="Google Shape;163;p5"/>
            <p:cNvSpPr/>
            <p:nvPr/>
          </p:nvSpPr>
          <p:spPr>
            <a:xfrm>
              <a:off x="1982153" y="4764376"/>
              <a:ext cx="2362544" cy="1166326"/>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Arial"/>
                <a:ea typeface="Arial"/>
                <a:cs typeface="Arial"/>
                <a:sym typeface="Arial"/>
              </a:endParaRPr>
            </a:p>
          </p:txBody>
        </p:sp>
      </p:grpSp>
      <p:grpSp>
        <p:nvGrpSpPr>
          <p:cNvPr id="164" name="Google Shape;164;p5"/>
          <p:cNvGrpSpPr/>
          <p:nvPr/>
        </p:nvGrpSpPr>
        <p:grpSpPr>
          <a:xfrm>
            <a:off x="8749913" y="4778075"/>
            <a:ext cx="2362544" cy="1205221"/>
            <a:chOff x="1982153" y="4764376"/>
            <a:chExt cx="2362544" cy="1205221"/>
          </a:xfrm>
        </p:grpSpPr>
        <p:pic>
          <p:nvPicPr>
            <p:cNvPr id="165" name="Google Shape;165;p5"/>
            <p:cNvPicPr preferRelativeResize="0"/>
            <p:nvPr/>
          </p:nvPicPr>
          <p:blipFill rotWithShape="1">
            <a:blip r:embed="rId3">
              <a:alphaModFix/>
            </a:blip>
            <a:srcRect b="0" l="0" r="0" t="0"/>
            <a:stretch/>
          </p:blipFill>
          <p:spPr>
            <a:xfrm>
              <a:off x="2993229" y="4907793"/>
              <a:ext cx="340393" cy="340393"/>
            </a:xfrm>
            <a:prstGeom prst="rect">
              <a:avLst/>
            </a:prstGeom>
            <a:noFill/>
            <a:ln>
              <a:noFill/>
            </a:ln>
          </p:spPr>
        </p:pic>
        <p:sp>
          <p:nvSpPr>
            <p:cNvPr id="166" name="Google Shape;166;p5"/>
            <p:cNvSpPr txBox="1"/>
            <p:nvPr/>
          </p:nvSpPr>
          <p:spPr>
            <a:xfrm>
              <a:off x="2511298" y="5250544"/>
              <a:ext cx="1304268" cy="319768"/>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ko-KR" sz="1400">
                  <a:solidFill>
                    <a:schemeClr val="dk1"/>
                  </a:solidFill>
                  <a:latin typeface="Arial"/>
                  <a:ea typeface="Arial"/>
                  <a:cs typeface="Arial"/>
                  <a:sym typeface="Arial"/>
                </a:rPr>
                <a:t>Zoom 링크 연동</a:t>
              </a:r>
              <a:endParaRPr sz="1400">
                <a:solidFill>
                  <a:schemeClr val="dk1"/>
                </a:solidFill>
                <a:latin typeface="Arial"/>
                <a:ea typeface="Arial"/>
                <a:cs typeface="Arial"/>
                <a:sym typeface="Arial"/>
              </a:endParaRPr>
            </a:p>
          </p:txBody>
        </p:sp>
        <p:sp>
          <p:nvSpPr>
            <p:cNvPr id="167" name="Google Shape;167;p5"/>
            <p:cNvSpPr txBox="1"/>
            <p:nvPr/>
          </p:nvSpPr>
          <p:spPr>
            <a:xfrm>
              <a:off x="1989344" y="5504854"/>
              <a:ext cx="2355353" cy="464743"/>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lang="ko-KR" sz="1100">
                  <a:solidFill>
                    <a:schemeClr val="dk1"/>
                  </a:solidFill>
                  <a:latin typeface="Arial"/>
                  <a:ea typeface="Arial"/>
                  <a:cs typeface="Arial"/>
                  <a:sym typeface="Arial"/>
                </a:rPr>
                <a:t>줌 링크와 연동하여  출석과 줌을 동시에  확인할  수 있다!</a:t>
              </a:r>
              <a:endParaRPr/>
            </a:p>
          </p:txBody>
        </p:sp>
        <p:sp>
          <p:nvSpPr>
            <p:cNvPr id="168" name="Google Shape;168;p5"/>
            <p:cNvSpPr/>
            <p:nvPr/>
          </p:nvSpPr>
          <p:spPr>
            <a:xfrm>
              <a:off x="1982153" y="4764376"/>
              <a:ext cx="2362544" cy="1166326"/>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5"/>
                </a:solidFill>
                <a:latin typeface="Arial"/>
                <a:ea typeface="Arial"/>
                <a:cs typeface="Arial"/>
                <a:sym typeface="Arial"/>
              </a:endParaRPr>
            </a:p>
          </p:txBody>
        </p:sp>
      </p:grpSp>
      <p:grpSp>
        <p:nvGrpSpPr>
          <p:cNvPr id="169" name="Google Shape;169;p5"/>
          <p:cNvGrpSpPr/>
          <p:nvPr/>
        </p:nvGrpSpPr>
        <p:grpSpPr>
          <a:xfrm>
            <a:off x="8757103" y="351002"/>
            <a:ext cx="3246084" cy="561692"/>
            <a:chOff x="8616305" y="636669"/>
            <a:chExt cx="2345884" cy="561692"/>
          </a:xfrm>
        </p:grpSpPr>
        <p:sp>
          <p:nvSpPr>
            <p:cNvPr id="170" name="Google Shape;170;p5"/>
            <p:cNvSpPr txBox="1"/>
            <p:nvPr/>
          </p:nvSpPr>
          <p:spPr>
            <a:xfrm>
              <a:off x="8872383" y="644363"/>
              <a:ext cx="2089806"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프로젝트 기존 현황 및 차별성</a:t>
              </a:r>
              <a:endParaRPr/>
            </a:p>
          </p:txBody>
        </p:sp>
        <p:sp>
          <p:nvSpPr>
            <p:cNvPr id="171" name="Google Shape;171;p5"/>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2" name="Google Shape;172;p5"/>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1</a:t>
              </a:r>
              <a:endParaRPr sz="1600">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6"/>
          <p:cNvGrpSpPr/>
          <p:nvPr/>
        </p:nvGrpSpPr>
        <p:grpSpPr>
          <a:xfrm>
            <a:off x="-1" y="0"/>
            <a:ext cx="12192002" cy="142613"/>
            <a:chOff x="-1" y="0"/>
            <a:chExt cx="12192002" cy="142613"/>
          </a:xfrm>
        </p:grpSpPr>
        <p:sp>
          <p:nvSpPr>
            <p:cNvPr id="178" name="Google Shape;178;p6"/>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79" name="Google Shape;179;p6"/>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180" name="Google Shape;180;p6"/>
          <p:cNvGrpSpPr/>
          <p:nvPr/>
        </p:nvGrpSpPr>
        <p:grpSpPr>
          <a:xfrm>
            <a:off x="9657304" y="351002"/>
            <a:ext cx="2345884" cy="338554"/>
            <a:chOff x="8616305" y="636669"/>
            <a:chExt cx="2345884" cy="338554"/>
          </a:xfrm>
        </p:grpSpPr>
        <p:sp>
          <p:nvSpPr>
            <p:cNvPr id="181" name="Google Shape;181;p6"/>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프로젝트 목표 및 내용</a:t>
              </a:r>
              <a:endParaRPr/>
            </a:p>
          </p:txBody>
        </p:sp>
        <p:sp>
          <p:nvSpPr>
            <p:cNvPr id="182" name="Google Shape;182;p6"/>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83" name="Google Shape;183;p6"/>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1</a:t>
              </a:r>
              <a:endParaRPr sz="1600">
                <a:solidFill>
                  <a:schemeClr val="lt1"/>
                </a:solidFill>
                <a:latin typeface="Arial"/>
                <a:ea typeface="Arial"/>
                <a:cs typeface="Arial"/>
                <a:sym typeface="Arial"/>
              </a:endParaRPr>
            </a:p>
          </p:txBody>
        </p:sp>
      </p:grpSp>
      <p:sp>
        <p:nvSpPr>
          <p:cNvPr id="184" name="Google Shape;184;p6"/>
          <p:cNvSpPr txBox="1"/>
          <p:nvPr/>
        </p:nvSpPr>
        <p:spPr>
          <a:xfrm>
            <a:off x="1102553" y="1150458"/>
            <a:ext cx="2034531" cy="461665"/>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프로젝트 목표</a:t>
            </a:r>
            <a:endParaRPr/>
          </a:p>
        </p:txBody>
      </p:sp>
      <p:sp>
        <p:nvSpPr>
          <p:cNvPr id="185" name="Google Shape;185;p6"/>
          <p:cNvSpPr txBox="1"/>
          <p:nvPr/>
        </p:nvSpPr>
        <p:spPr>
          <a:xfrm>
            <a:off x="1536581" y="1847174"/>
            <a:ext cx="7116051" cy="390107"/>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None/>
            </a:pPr>
            <a:r>
              <a:rPr lang="ko-KR" sz="1800">
                <a:solidFill>
                  <a:srgbClr val="323232"/>
                </a:solidFill>
                <a:latin typeface="Arial"/>
                <a:ea typeface="Arial"/>
                <a:cs typeface="Arial"/>
                <a:sym typeface="Arial"/>
              </a:rPr>
              <a:t>비대면 및 대면 수업의 강의 시간 확보 및 대리출석 근절을 목표로 한다 </a:t>
            </a:r>
            <a:endParaRPr/>
          </a:p>
        </p:txBody>
      </p:sp>
      <p:sp>
        <p:nvSpPr>
          <p:cNvPr id="186" name="Google Shape;186;p6"/>
          <p:cNvSpPr txBox="1"/>
          <p:nvPr/>
        </p:nvSpPr>
        <p:spPr>
          <a:xfrm>
            <a:off x="1102553" y="2472333"/>
            <a:ext cx="2034531" cy="461665"/>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프로젝트 내용</a:t>
            </a:r>
            <a:endParaRPr/>
          </a:p>
        </p:txBody>
      </p:sp>
      <p:graphicFrame>
        <p:nvGraphicFramePr>
          <p:cNvPr id="187" name="Google Shape;187;p6"/>
          <p:cNvGraphicFramePr/>
          <p:nvPr/>
        </p:nvGraphicFramePr>
        <p:xfrm>
          <a:off x="1536581" y="3269876"/>
          <a:ext cx="3000000" cy="3000000"/>
        </p:xfrm>
        <a:graphic>
          <a:graphicData uri="http://schemas.openxmlformats.org/drawingml/2006/table">
            <a:tbl>
              <a:tblPr bandRow="1" firstRow="1">
                <a:noFill/>
                <a:tableStyleId>{1978D0FD-2BE2-4289-83ED-052C6BBF0168}</a:tableStyleId>
              </a:tblPr>
              <a:tblGrid>
                <a:gridCol w="1734175"/>
                <a:gridCol w="7482625"/>
              </a:tblGrid>
              <a:tr h="520325">
                <a:tc>
                  <a:txBody>
                    <a:bodyPr/>
                    <a:lstStyle/>
                    <a:p>
                      <a:pPr indent="0" lvl="0" marL="0" marR="0" rtl="0" algn="ctr">
                        <a:spcBef>
                          <a:spcPts val="0"/>
                        </a:spcBef>
                        <a:spcAft>
                          <a:spcPts val="0"/>
                        </a:spcAft>
                        <a:buNone/>
                      </a:pPr>
                      <a:r>
                        <a:rPr lang="ko-KR" sz="2000" u="none" cap="none" strike="noStrike">
                          <a:solidFill>
                            <a:schemeClr val="dk1"/>
                          </a:solidFill>
                          <a:latin typeface="Arial"/>
                          <a:ea typeface="Arial"/>
                          <a:cs typeface="Arial"/>
                          <a:sym typeface="Arial"/>
                        </a:rPr>
                        <a:t>사용 대상</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ko-KR" sz="2000" u="none" cap="none" strike="noStrike">
                          <a:solidFill>
                            <a:schemeClr val="dk1"/>
                          </a:solidFill>
                          <a:latin typeface="Arial"/>
                          <a:ea typeface="Arial"/>
                          <a:cs typeface="Arial"/>
                          <a:sym typeface="Arial"/>
                        </a:rPr>
                        <a:t>비대면 및 대면 강의를 듣는 학생 및 교수님</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5275">
                <a:tc rowSpan="3">
                  <a:txBody>
                    <a:bodyPr/>
                    <a:lstStyle/>
                    <a:p>
                      <a:pPr indent="0" lvl="0" marL="0" marR="0" rtl="0" algn="ctr">
                        <a:spcBef>
                          <a:spcPts val="0"/>
                        </a:spcBef>
                        <a:spcAft>
                          <a:spcPts val="0"/>
                        </a:spcAft>
                        <a:buNone/>
                      </a:pPr>
                      <a:r>
                        <a:t/>
                      </a:r>
                      <a:endParaRPr sz="1800" u="none" cap="none" strike="noStrike"/>
                    </a:p>
                    <a:p>
                      <a:pPr indent="0" lvl="0" marL="0" marR="0" rtl="0" algn="ctr">
                        <a:spcBef>
                          <a:spcPts val="0"/>
                        </a:spcBef>
                        <a:spcAft>
                          <a:spcPts val="0"/>
                        </a:spcAft>
                        <a:buNone/>
                      </a:pPr>
                      <a:r>
                        <a:t/>
                      </a:r>
                      <a:endParaRPr sz="1800" u="none" cap="none" strike="noStrike">
                        <a:latin typeface="Arial"/>
                        <a:ea typeface="Arial"/>
                        <a:cs typeface="Arial"/>
                        <a:sym typeface="Arial"/>
                      </a:endParaRPr>
                    </a:p>
                    <a:p>
                      <a:pPr indent="0" lvl="0" marL="0" marR="0" rtl="0" algn="ctr">
                        <a:spcBef>
                          <a:spcPts val="0"/>
                        </a:spcBef>
                        <a:spcAft>
                          <a:spcPts val="0"/>
                        </a:spcAft>
                        <a:buNone/>
                      </a:pPr>
                      <a:r>
                        <a:rPr lang="ko-KR" sz="2000" u="none" cap="none" strike="noStrike">
                          <a:latin typeface="Arial"/>
                          <a:ea typeface="Arial"/>
                          <a:cs typeface="Arial"/>
                          <a:sym typeface="Arial"/>
                        </a:rPr>
                        <a:t>기능</a:t>
                      </a:r>
                      <a:endParaRPr sz="20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ko-KR" sz="2000" u="none" cap="none" strike="noStrike">
                          <a:latin typeface="Arial"/>
                          <a:ea typeface="Arial"/>
                          <a:cs typeface="Arial"/>
                          <a:sym typeface="Arial"/>
                        </a:rPr>
                        <a:t>얼굴을 통한 안면인식 로그인</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5275">
                <a:tc vMerge="1"/>
                <a:tc>
                  <a:txBody>
                    <a:bodyPr/>
                    <a:lstStyle/>
                    <a:p>
                      <a:pPr indent="0" lvl="0" marL="0" marR="0" rtl="0" algn="l">
                        <a:lnSpc>
                          <a:spcPct val="100000"/>
                        </a:lnSpc>
                        <a:spcBef>
                          <a:spcPts val="0"/>
                        </a:spcBef>
                        <a:spcAft>
                          <a:spcPts val="0"/>
                        </a:spcAft>
                        <a:buClr>
                          <a:schemeClr val="dk1"/>
                        </a:buClr>
                        <a:buSzPts val="2000"/>
                        <a:buFont typeface="Arial"/>
                        <a:buNone/>
                      </a:pPr>
                      <a:r>
                        <a:rPr lang="ko-KR" sz="2000" u="none" cap="none" strike="noStrike">
                          <a:latin typeface="Arial"/>
                          <a:ea typeface="Arial"/>
                          <a:cs typeface="Arial"/>
                          <a:sym typeface="Arial"/>
                        </a:rPr>
                        <a:t>학생들의 출석 기록을 교수님 이메일로 보내는 기능</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95275">
                <a:tc vMerge="1"/>
                <a:tc>
                  <a:txBody>
                    <a:bodyPr/>
                    <a:lstStyle/>
                    <a:p>
                      <a:pPr indent="0" lvl="0" marL="0" marR="0" rtl="0" algn="l">
                        <a:lnSpc>
                          <a:spcPct val="100000"/>
                        </a:lnSpc>
                        <a:spcBef>
                          <a:spcPts val="0"/>
                        </a:spcBef>
                        <a:spcAft>
                          <a:spcPts val="0"/>
                        </a:spcAft>
                        <a:buClr>
                          <a:schemeClr val="dk1"/>
                        </a:buClr>
                        <a:buSzPts val="2000"/>
                        <a:buFont typeface="Arial"/>
                        <a:buNone/>
                      </a:pPr>
                      <a:r>
                        <a:rPr lang="ko-KR" sz="2000" u="none" cap="none" strike="noStrike">
                          <a:latin typeface="Arial"/>
                          <a:ea typeface="Arial"/>
                          <a:cs typeface="Arial"/>
                          <a:sym typeface="Arial"/>
                        </a:rPr>
                        <a:t>Zoom 코드 변경 버튼을 통한 Zoom 코드 공지 간편화 기능</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80300">
                <a:tc>
                  <a:txBody>
                    <a:bodyPr/>
                    <a:lstStyle/>
                    <a:p>
                      <a:pPr indent="0" lvl="0" marL="0" marR="0" rtl="0" algn="ctr">
                        <a:spcBef>
                          <a:spcPts val="0"/>
                        </a:spcBef>
                        <a:spcAft>
                          <a:spcPts val="0"/>
                        </a:spcAft>
                        <a:buNone/>
                      </a:pPr>
                      <a:r>
                        <a:t/>
                      </a:r>
                      <a:endParaRPr sz="1800" u="none" cap="none" strike="noStrike">
                        <a:latin typeface="Arial"/>
                        <a:ea typeface="Arial"/>
                        <a:cs typeface="Arial"/>
                        <a:sym typeface="Arial"/>
                      </a:endParaRPr>
                    </a:p>
                    <a:p>
                      <a:pPr indent="0" lvl="0" marL="0" marR="0" rtl="0" algn="ctr">
                        <a:spcBef>
                          <a:spcPts val="0"/>
                        </a:spcBef>
                        <a:spcAft>
                          <a:spcPts val="0"/>
                        </a:spcAft>
                        <a:buNone/>
                      </a:pPr>
                      <a:r>
                        <a:rPr lang="ko-KR" sz="2000" u="none" cap="none" strike="noStrike">
                          <a:latin typeface="Arial"/>
                          <a:ea typeface="Arial"/>
                          <a:cs typeface="Arial"/>
                          <a:sym typeface="Arial"/>
                        </a:rPr>
                        <a:t>범위</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ko-KR" sz="1800" u="none" cap="none" strike="noStrike">
                          <a:latin typeface="Arial"/>
                          <a:ea typeface="Arial"/>
                          <a:cs typeface="Arial"/>
                          <a:sym typeface="Arial"/>
                        </a:rPr>
                        <a:t>얼굴 인식</a:t>
                      </a:r>
                      <a:endParaRPr sz="1800" u="none" cap="none" strike="noStrike">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lang="ko-KR" sz="1800" u="none" cap="none" strike="noStrike">
                          <a:latin typeface="Arial"/>
                          <a:ea typeface="Arial"/>
                          <a:cs typeface="Arial"/>
                          <a:sym typeface="Arial"/>
                        </a:rPr>
                        <a:t>출석 기록 엑셀 및 DB 저장</a:t>
                      </a:r>
                      <a:endParaRPr sz="1800" u="none" cap="none" strike="noStrike">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lang="ko-KR" sz="1800" u="none" cap="none" strike="noStrike">
                          <a:latin typeface="Arial"/>
                          <a:ea typeface="Arial"/>
                          <a:cs typeface="Arial"/>
                          <a:sym typeface="Arial"/>
                        </a:rPr>
                        <a:t>저장된 엑셀파일 이메일로 전송</a:t>
                      </a:r>
                      <a:endParaRPr sz="1800" u="none" cap="none" strike="noStrike">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lang="ko-KR" sz="1800" u="none" cap="none" strike="noStrike">
                          <a:latin typeface="Arial"/>
                          <a:ea typeface="Arial"/>
                          <a:cs typeface="Arial"/>
                          <a:sym typeface="Arial"/>
                        </a:rPr>
                        <a:t>Zoom 초대 코드 변경 버튼 생성</a:t>
                      </a:r>
                      <a:endParaRPr sz="18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7"/>
          <p:cNvSpPr txBox="1"/>
          <p:nvPr/>
        </p:nvSpPr>
        <p:spPr>
          <a:xfrm>
            <a:off x="612640" y="2788138"/>
            <a:ext cx="3839513"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Arial"/>
              <a:buNone/>
            </a:pPr>
            <a:r>
              <a:rPr b="0" i="0" lang="ko-KR" sz="4000" u="none" cap="none" strike="noStrike">
                <a:solidFill>
                  <a:srgbClr val="FFFFFF"/>
                </a:solidFill>
                <a:latin typeface="Arial"/>
                <a:ea typeface="Arial"/>
                <a:cs typeface="Arial"/>
                <a:sym typeface="Arial"/>
              </a:rPr>
              <a:t>02.</a:t>
            </a:r>
            <a:endParaRPr/>
          </a:p>
          <a:p>
            <a:pPr indent="0" lvl="0" marL="0" marR="0" rtl="0" algn="l">
              <a:spcBef>
                <a:spcPts val="0"/>
              </a:spcBef>
              <a:spcAft>
                <a:spcPts val="0"/>
              </a:spcAft>
              <a:buNone/>
            </a:pPr>
            <a:r>
              <a:rPr lang="ko-KR" sz="3000">
                <a:solidFill>
                  <a:schemeClr val="lt1"/>
                </a:solidFill>
                <a:latin typeface="Arial"/>
                <a:ea typeface="Arial"/>
                <a:cs typeface="Arial"/>
                <a:sym typeface="Arial"/>
              </a:rPr>
              <a:t>프로젝트 설계 및 구현</a:t>
            </a:r>
            <a:endParaRPr/>
          </a:p>
        </p:txBody>
      </p:sp>
      <p:sp>
        <p:nvSpPr>
          <p:cNvPr id="193" name="Google Shape;193;p7"/>
          <p:cNvSpPr txBox="1"/>
          <p:nvPr/>
        </p:nvSpPr>
        <p:spPr>
          <a:xfrm>
            <a:off x="612640" y="2449584"/>
            <a:ext cx="139974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0" i="0" lang="ko-KR" sz="1600" u="none" cap="none" strike="noStrike">
                <a:solidFill>
                  <a:srgbClr val="FFFFFF"/>
                </a:solidFill>
                <a:latin typeface="Arial"/>
                <a:ea typeface="Arial"/>
                <a:cs typeface="Arial"/>
                <a:sym typeface="Arial"/>
              </a:rPr>
              <a:t>Double J</a:t>
            </a:r>
            <a:endParaRPr b="0" i="0" sz="16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p8"/>
          <p:cNvGrpSpPr/>
          <p:nvPr/>
        </p:nvGrpSpPr>
        <p:grpSpPr>
          <a:xfrm>
            <a:off x="-1" y="0"/>
            <a:ext cx="12192002" cy="142613"/>
            <a:chOff x="-1" y="0"/>
            <a:chExt cx="12192002" cy="142613"/>
          </a:xfrm>
        </p:grpSpPr>
        <p:sp>
          <p:nvSpPr>
            <p:cNvPr id="199" name="Google Shape;199;p8"/>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0" name="Google Shape;200;p8"/>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grpSp>
        <p:nvGrpSpPr>
          <p:cNvPr id="201" name="Google Shape;201;p8"/>
          <p:cNvGrpSpPr/>
          <p:nvPr/>
        </p:nvGrpSpPr>
        <p:grpSpPr>
          <a:xfrm>
            <a:off x="9657304" y="351002"/>
            <a:ext cx="2345884" cy="338554"/>
            <a:chOff x="8616305" y="636669"/>
            <a:chExt cx="2345884" cy="338554"/>
          </a:xfrm>
        </p:grpSpPr>
        <p:sp>
          <p:nvSpPr>
            <p:cNvPr id="202" name="Google Shape;202;p8"/>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역할별 담당</a:t>
              </a:r>
              <a:endParaRPr/>
            </a:p>
          </p:txBody>
        </p:sp>
        <p:sp>
          <p:nvSpPr>
            <p:cNvPr id="203" name="Google Shape;203;p8"/>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4" name="Google Shape;204;p8"/>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graphicFrame>
        <p:nvGraphicFramePr>
          <p:cNvPr id="205" name="Google Shape;205;p8"/>
          <p:cNvGraphicFramePr/>
          <p:nvPr/>
        </p:nvGraphicFramePr>
        <p:xfrm>
          <a:off x="1465751" y="1379112"/>
          <a:ext cx="3000000" cy="3000000"/>
        </p:xfrm>
        <a:graphic>
          <a:graphicData uri="http://schemas.openxmlformats.org/drawingml/2006/table">
            <a:tbl>
              <a:tblPr bandRow="1" firstRow="1">
                <a:noFill/>
                <a:tableStyleId>{1978D0FD-2BE2-4289-83ED-052C6BBF0168}</a:tableStyleId>
              </a:tblPr>
              <a:tblGrid>
                <a:gridCol w="4786175"/>
                <a:gridCol w="4786175"/>
              </a:tblGrid>
              <a:tr h="400700">
                <a:tc>
                  <a:txBody>
                    <a:bodyPr/>
                    <a:lstStyle/>
                    <a:p>
                      <a:pPr indent="0" lvl="0" marL="0" marR="0" rtl="0" algn="ctr">
                        <a:spcBef>
                          <a:spcPts val="0"/>
                        </a:spcBef>
                        <a:spcAft>
                          <a:spcPts val="0"/>
                        </a:spcAft>
                        <a:buNone/>
                      </a:pPr>
                      <a:r>
                        <a:rPr lang="ko-KR" sz="2000" u="none" cap="none" strike="noStrike">
                          <a:solidFill>
                            <a:schemeClr val="lt1"/>
                          </a:solidFill>
                          <a:latin typeface="Arial"/>
                          <a:ea typeface="Arial"/>
                          <a:cs typeface="Arial"/>
                          <a:sym typeface="Arial"/>
                        </a:rPr>
                        <a:t>역할</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2000" u="none" cap="none" strike="noStrike">
                          <a:latin typeface="Arial"/>
                          <a:ea typeface="Arial"/>
                          <a:cs typeface="Arial"/>
                          <a:sym typeface="Arial"/>
                        </a:rPr>
                        <a:t>담당자</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1"/>
                    </a:solidFill>
                  </a:tcPr>
                </a:tc>
              </a:tr>
              <a:tr h="992925">
                <a:tc>
                  <a:txBody>
                    <a:bodyPr/>
                    <a:lstStyle/>
                    <a:p>
                      <a:pPr indent="0" lvl="0" marL="0" marR="0" rtl="0" algn="ctr">
                        <a:spcBef>
                          <a:spcPts val="0"/>
                        </a:spcBef>
                        <a:spcAft>
                          <a:spcPts val="0"/>
                        </a:spcAft>
                        <a:buNone/>
                      </a:pPr>
                      <a:r>
                        <a:t/>
                      </a:r>
                      <a:endParaRPr sz="2000" u="none" cap="none" strike="noStrike">
                        <a:latin typeface="Arial"/>
                        <a:ea typeface="Arial"/>
                        <a:cs typeface="Arial"/>
                        <a:sym typeface="Arial"/>
                      </a:endParaRPr>
                    </a:p>
                    <a:p>
                      <a:pPr indent="0" lvl="0" marL="0" marR="0" rtl="0" algn="ctr">
                        <a:spcBef>
                          <a:spcPts val="0"/>
                        </a:spcBef>
                        <a:spcAft>
                          <a:spcPts val="0"/>
                        </a:spcAft>
                        <a:buNone/>
                      </a:pPr>
                      <a:r>
                        <a:rPr lang="ko-KR" sz="2000" u="none" cap="none" strike="noStrike">
                          <a:latin typeface="Arial"/>
                          <a:ea typeface="Arial"/>
                          <a:cs typeface="Arial"/>
                          <a:sym typeface="Arial"/>
                        </a:rPr>
                        <a:t>UI 및 세부기능 구현</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2000" u="none" cap="none" strike="noStrike">
                        <a:latin typeface="Arial"/>
                        <a:ea typeface="Arial"/>
                        <a:cs typeface="Arial"/>
                        <a:sym typeface="Arial"/>
                      </a:endParaRPr>
                    </a:p>
                    <a:p>
                      <a:pPr indent="0" lvl="0" marL="0" marR="0" rtl="0" algn="ctr">
                        <a:spcBef>
                          <a:spcPts val="0"/>
                        </a:spcBef>
                        <a:spcAft>
                          <a:spcPts val="0"/>
                        </a:spcAft>
                        <a:buNone/>
                      </a:pPr>
                      <a:r>
                        <a:rPr lang="ko-KR" sz="2000" u="none" cap="none" strike="noStrike">
                          <a:latin typeface="Arial"/>
                          <a:ea typeface="Arial"/>
                          <a:cs typeface="Arial"/>
                          <a:sym typeface="Arial"/>
                        </a:rPr>
                        <a:t>최재혁</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992925">
                <a:tc>
                  <a:txBody>
                    <a:bodyPr/>
                    <a:lstStyle/>
                    <a:p>
                      <a:pPr indent="0" lvl="0" marL="0" marR="0" rtl="0" algn="ctr">
                        <a:spcBef>
                          <a:spcPts val="0"/>
                        </a:spcBef>
                        <a:spcAft>
                          <a:spcPts val="0"/>
                        </a:spcAft>
                        <a:buNone/>
                      </a:pPr>
                      <a:r>
                        <a:t/>
                      </a:r>
                      <a:endParaRPr sz="2000" u="none" cap="none" strike="noStrike">
                        <a:latin typeface="Arial"/>
                        <a:ea typeface="Arial"/>
                        <a:cs typeface="Arial"/>
                        <a:sym typeface="Arial"/>
                      </a:endParaRPr>
                    </a:p>
                    <a:p>
                      <a:pPr indent="0" lvl="0" marL="0" marR="0" rtl="0" algn="ctr">
                        <a:spcBef>
                          <a:spcPts val="0"/>
                        </a:spcBef>
                        <a:spcAft>
                          <a:spcPts val="0"/>
                        </a:spcAft>
                        <a:buNone/>
                      </a:pPr>
                      <a:r>
                        <a:rPr lang="ko-KR" sz="2000" u="none" cap="none" strike="noStrike">
                          <a:latin typeface="Arial"/>
                          <a:ea typeface="Arial"/>
                          <a:cs typeface="Arial"/>
                          <a:sym typeface="Arial"/>
                        </a:rPr>
                        <a:t>얼굴인식 Open cv 형성</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2000" u="none" cap="none" strike="noStrike">
                        <a:latin typeface="Arial"/>
                        <a:ea typeface="Arial"/>
                        <a:cs typeface="Arial"/>
                        <a:sym typeface="Arial"/>
                      </a:endParaRPr>
                    </a:p>
                    <a:p>
                      <a:pPr indent="0" lvl="0" marL="0" marR="0" rtl="0" algn="ctr">
                        <a:spcBef>
                          <a:spcPts val="0"/>
                        </a:spcBef>
                        <a:spcAft>
                          <a:spcPts val="0"/>
                        </a:spcAft>
                        <a:buNone/>
                      </a:pPr>
                      <a:r>
                        <a:rPr lang="ko-KR" sz="2000" u="none" cap="none" strike="noStrike">
                          <a:latin typeface="Arial"/>
                          <a:ea typeface="Arial"/>
                          <a:cs typeface="Arial"/>
                          <a:sym typeface="Arial"/>
                        </a:rPr>
                        <a:t>최재혁</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992925">
                <a:tc>
                  <a:txBody>
                    <a:bodyPr/>
                    <a:lstStyle/>
                    <a:p>
                      <a:pPr indent="0" lvl="0" marL="0" marR="0" rtl="0" algn="ctr">
                        <a:spcBef>
                          <a:spcPts val="0"/>
                        </a:spcBef>
                        <a:spcAft>
                          <a:spcPts val="0"/>
                        </a:spcAft>
                        <a:buNone/>
                      </a:pPr>
                      <a:r>
                        <a:t/>
                      </a:r>
                      <a:endParaRPr sz="2000" u="none" cap="none" strike="noStrike">
                        <a:latin typeface="Arial"/>
                        <a:ea typeface="Arial"/>
                        <a:cs typeface="Arial"/>
                        <a:sym typeface="Arial"/>
                      </a:endParaRPr>
                    </a:p>
                    <a:p>
                      <a:pPr indent="0" lvl="0" marL="0" marR="0" rtl="0" algn="ctr">
                        <a:spcBef>
                          <a:spcPts val="0"/>
                        </a:spcBef>
                        <a:spcAft>
                          <a:spcPts val="0"/>
                        </a:spcAft>
                        <a:buNone/>
                      </a:pPr>
                      <a:r>
                        <a:rPr lang="ko-KR" sz="2000" u="none" cap="none" strike="noStrike">
                          <a:latin typeface="Arial"/>
                          <a:ea typeface="Arial"/>
                          <a:cs typeface="Arial"/>
                          <a:sym typeface="Arial"/>
                        </a:rPr>
                        <a:t>서버 구축</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2000" u="none" cap="none" strike="noStrike">
                        <a:latin typeface="Arial"/>
                        <a:ea typeface="Arial"/>
                        <a:cs typeface="Arial"/>
                        <a:sym typeface="Arial"/>
                      </a:endParaRPr>
                    </a:p>
                    <a:p>
                      <a:pPr indent="0" lvl="0" marL="0" marR="0" rtl="0" algn="ctr">
                        <a:spcBef>
                          <a:spcPts val="0"/>
                        </a:spcBef>
                        <a:spcAft>
                          <a:spcPts val="0"/>
                        </a:spcAft>
                        <a:buNone/>
                      </a:pPr>
                      <a:r>
                        <a:rPr lang="ko-KR" sz="2000" u="none" cap="none" strike="noStrike">
                          <a:latin typeface="Arial"/>
                          <a:ea typeface="Arial"/>
                          <a:cs typeface="Arial"/>
                          <a:sym typeface="Arial"/>
                        </a:rPr>
                        <a:t>박재영</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992925">
                <a:tc>
                  <a:txBody>
                    <a:bodyPr/>
                    <a:lstStyle/>
                    <a:p>
                      <a:pPr indent="0" lvl="0" marL="0" marR="0" rtl="0" algn="ctr">
                        <a:spcBef>
                          <a:spcPts val="0"/>
                        </a:spcBef>
                        <a:spcAft>
                          <a:spcPts val="0"/>
                        </a:spcAft>
                        <a:buNone/>
                      </a:pPr>
                      <a:r>
                        <a:t/>
                      </a:r>
                      <a:endParaRPr sz="2000" u="none" cap="none" strike="noStrike">
                        <a:latin typeface="Arial"/>
                        <a:ea typeface="Arial"/>
                        <a:cs typeface="Arial"/>
                        <a:sym typeface="Arial"/>
                      </a:endParaRPr>
                    </a:p>
                    <a:p>
                      <a:pPr indent="0" lvl="0" marL="0" marR="0" rtl="0" algn="ctr">
                        <a:spcBef>
                          <a:spcPts val="0"/>
                        </a:spcBef>
                        <a:spcAft>
                          <a:spcPts val="0"/>
                        </a:spcAft>
                        <a:buNone/>
                      </a:pPr>
                      <a:r>
                        <a:rPr lang="ko-KR" sz="2000" u="none" cap="none" strike="noStrike">
                          <a:latin typeface="Arial"/>
                          <a:ea typeface="Arial"/>
                          <a:cs typeface="Arial"/>
                          <a:sym typeface="Arial"/>
                        </a:rPr>
                        <a:t>DB 구축 및 로그인 구현</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2000" u="none" cap="none" strike="noStrike">
                        <a:latin typeface="Arial"/>
                        <a:ea typeface="Arial"/>
                        <a:cs typeface="Arial"/>
                        <a:sym typeface="Arial"/>
                      </a:endParaRPr>
                    </a:p>
                    <a:p>
                      <a:pPr indent="0" lvl="0" marL="0" marR="0" rtl="0" algn="ctr">
                        <a:spcBef>
                          <a:spcPts val="0"/>
                        </a:spcBef>
                        <a:spcAft>
                          <a:spcPts val="0"/>
                        </a:spcAft>
                        <a:buNone/>
                      </a:pPr>
                      <a:r>
                        <a:rPr lang="ko-KR" sz="2000" u="none" cap="none" strike="noStrike">
                          <a:latin typeface="Arial"/>
                          <a:ea typeface="Arial"/>
                          <a:cs typeface="Arial"/>
                          <a:sym typeface="Arial"/>
                        </a:rPr>
                        <a:t>박재영</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grpSp>
        <p:nvGrpSpPr>
          <p:cNvPr id="210" name="Google Shape;210;p9"/>
          <p:cNvGrpSpPr/>
          <p:nvPr/>
        </p:nvGrpSpPr>
        <p:grpSpPr>
          <a:xfrm>
            <a:off x="-1" y="0"/>
            <a:ext cx="12192002" cy="142613"/>
            <a:chOff x="-1" y="0"/>
            <a:chExt cx="12192002" cy="142613"/>
          </a:xfrm>
        </p:grpSpPr>
        <p:sp>
          <p:nvSpPr>
            <p:cNvPr id="211" name="Google Shape;211;p9"/>
            <p:cNvSpPr/>
            <p:nvPr/>
          </p:nvSpPr>
          <p:spPr>
            <a:xfrm>
              <a:off x="-1" y="0"/>
              <a:ext cx="6811861" cy="142613"/>
            </a:xfrm>
            <a:prstGeom prst="rect">
              <a:avLst/>
            </a:prstGeom>
            <a:solidFill>
              <a:srgbClr val="0A28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2" name="Google Shape;212;p9"/>
            <p:cNvSpPr/>
            <p:nvPr/>
          </p:nvSpPr>
          <p:spPr>
            <a:xfrm>
              <a:off x="6811861" y="0"/>
              <a:ext cx="5380140" cy="14261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sp>
        <p:nvSpPr>
          <p:cNvPr id="213" name="Google Shape;213;p9"/>
          <p:cNvSpPr txBox="1"/>
          <p:nvPr/>
        </p:nvSpPr>
        <p:spPr>
          <a:xfrm>
            <a:off x="318782" y="427839"/>
            <a:ext cx="13147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rgbClr val="323232"/>
                </a:solidFill>
                <a:latin typeface="Arial"/>
                <a:ea typeface="Arial"/>
                <a:cs typeface="Arial"/>
                <a:sym typeface="Arial"/>
              </a:rPr>
              <a:t>1) Flask  </a:t>
            </a:r>
            <a:endParaRPr/>
          </a:p>
        </p:txBody>
      </p:sp>
      <p:grpSp>
        <p:nvGrpSpPr>
          <p:cNvPr id="214" name="Google Shape;214;p9"/>
          <p:cNvGrpSpPr/>
          <p:nvPr/>
        </p:nvGrpSpPr>
        <p:grpSpPr>
          <a:xfrm>
            <a:off x="9657304" y="351002"/>
            <a:ext cx="2345884" cy="338554"/>
            <a:chOff x="8616305" y="636669"/>
            <a:chExt cx="2345884" cy="338554"/>
          </a:xfrm>
        </p:grpSpPr>
        <p:sp>
          <p:nvSpPr>
            <p:cNvPr id="215" name="Google Shape;215;p9"/>
            <p:cNvSpPr txBox="1"/>
            <p:nvPr/>
          </p:nvSpPr>
          <p:spPr>
            <a:xfrm>
              <a:off x="8872383" y="644363"/>
              <a:ext cx="208980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500">
                  <a:solidFill>
                    <a:schemeClr val="dk1"/>
                  </a:solidFill>
                  <a:latin typeface="Arial"/>
                  <a:ea typeface="Arial"/>
                  <a:cs typeface="Arial"/>
                  <a:sym typeface="Arial"/>
                </a:rPr>
                <a:t>기능 구현</a:t>
              </a:r>
              <a:endParaRPr/>
            </a:p>
          </p:txBody>
        </p:sp>
        <p:sp>
          <p:nvSpPr>
            <p:cNvPr id="216" name="Google Shape;216;p9"/>
            <p:cNvSpPr/>
            <p:nvPr/>
          </p:nvSpPr>
          <p:spPr>
            <a:xfrm>
              <a:off x="8649055" y="678894"/>
              <a:ext cx="223328" cy="22332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7" name="Google Shape;217;p9"/>
            <p:cNvSpPr txBox="1"/>
            <p:nvPr/>
          </p:nvSpPr>
          <p:spPr>
            <a:xfrm>
              <a:off x="8616305" y="636669"/>
              <a:ext cx="28882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600">
                  <a:solidFill>
                    <a:schemeClr val="lt1"/>
                  </a:solidFill>
                  <a:latin typeface="Arial"/>
                  <a:ea typeface="Arial"/>
                  <a:cs typeface="Arial"/>
                  <a:sym typeface="Arial"/>
                </a:rPr>
                <a:t>2</a:t>
              </a:r>
              <a:endParaRPr sz="1600">
                <a:solidFill>
                  <a:schemeClr val="lt1"/>
                </a:solidFill>
                <a:latin typeface="Arial"/>
                <a:ea typeface="Arial"/>
                <a:cs typeface="Arial"/>
                <a:sym typeface="Arial"/>
              </a:endParaRPr>
            </a:p>
          </p:txBody>
        </p:sp>
      </p:grpSp>
      <p:sp>
        <p:nvSpPr>
          <p:cNvPr id="218" name="Google Shape;218;p9"/>
          <p:cNvSpPr/>
          <p:nvPr/>
        </p:nvSpPr>
        <p:spPr>
          <a:xfrm>
            <a:off x="587828" y="889503"/>
            <a:ext cx="11136085" cy="3813125"/>
          </a:xfrm>
          <a:custGeom>
            <a:rect b="b" l="l" r="r" t="t"/>
            <a:pathLst>
              <a:path extrusionOk="0" h="3813125" w="11136085">
                <a:moveTo>
                  <a:pt x="0" y="0"/>
                </a:moveTo>
                <a:cubicBezTo>
                  <a:pt x="286629" y="-17043"/>
                  <a:pt x="451445" y="-9331"/>
                  <a:pt x="584644" y="0"/>
                </a:cubicBezTo>
                <a:cubicBezTo>
                  <a:pt x="717843" y="9331"/>
                  <a:pt x="861234" y="-13776"/>
                  <a:pt x="946567" y="0"/>
                </a:cubicBezTo>
                <a:cubicBezTo>
                  <a:pt x="1031900" y="13776"/>
                  <a:pt x="1608468" y="34474"/>
                  <a:pt x="1865294" y="0"/>
                </a:cubicBezTo>
                <a:cubicBezTo>
                  <a:pt x="2122120" y="-34474"/>
                  <a:pt x="2236635" y="20042"/>
                  <a:pt x="2449939" y="0"/>
                </a:cubicBezTo>
                <a:cubicBezTo>
                  <a:pt x="2663243" y="-20042"/>
                  <a:pt x="2799354" y="-3491"/>
                  <a:pt x="3034583" y="0"/>
                </a:cubicBezTo>
                <a:cubicBezTo>
                  <a:pt x="3269812" y="3491"/>
                  <a:pt x="3597405" y="-14331"/>
                  <a:pt x="3953310" y="0"/>
                </a:cubicBezTo>
                <a:cubicBezTo>
                  <a:pt x="4309215" y="14331"/>
                  <a:pt x="4322763" y="-5514"/>
                  <a:pt x="4426594" y="0"/>
                </a:cubicBezTo>
                <a:cubicBezTo>
                  <a:pt x="4530425" y="5514"/>
                  <a:pt x="5070321" y="23851"/>
                  <a:pt x="5345321" y="0"/>
                </a:cubicBezTo>
                <a:cubicBezTo>
                  <a:pt x="5620321" y="-23851"/>
                  <a:pt x="5820265" y="1012"/>
                  <a:pt x="6264048" y="0"/>
                </a:cubicBezTo>
                <a:cubicBezTo>
                  <a:pt x="6707831" y="-1012"/>
                  <a:pt x="6815141" y="-29854"/>
                  <a:pt x="6960053" y="0"/>
                </a:cubicBezTo>
                <a:cubicBezTo>
                  <a:pt x="7104966" y="29854"/>
                  <a:pt x="7568446" y="-30709"/>
                  <a:pt x="7878780" y="0"/>
                </a:cubicBezTo>
                <a:cubicBezTo>
                  <a:pt x="8189114" y="30709"/>
                  <a:pt x="8327444" y="-4523"/>
                  <a:pt x="8463425" y="0"/>
                </a:cubicBezTo>
                <a:cubicBezTo>
                  <a:pt x="8599407" y="4523"/>
                  <a:pt x="8879818" y="-13067"/>
                  <a:pt x="9048069" y="0"/>
                </a:cubicBezTo>
                <a:cubicBezTo>
                  <a:pt x="9216320" y="13067"/>
                  <a:pt x="9571401" y="-33578"/>
                  <a:pt x="9855435" y="0"/>
                </a:cubicBezTo>
                <a:cubicBezTo>
                  <a:pt x="10139469" y="33578"/>
                  <a:pt x="10274444" y="-23977"/>
                  <a:pt x="10440080" y="0"/>
                </a:cubicBezTo>
                <a:cubicBezTo>
                  <a:pt x="10605717" y="23977"/>
                  <a:pt x="10834960" y="27802"/>
                  <a:pt x="11136085" y="0"/>
                </a:cubicBezTo>
                <a:cubicBezTo>
                  <a:pt x="11144386" y="150116"/>
                  <a:pt x="11154881" y="515879"/>
                  <a:pt x="11136085" y="711783"/>
                </a:cubicBezTo>
                <a:cubicBezTo>
                  <a:pt x="11117289" y="907687"/>
                  <a:pt x="11164111" y="1188672"/>
                  <a:pt x="11136085" y="1385435"/>
                </a:cubicBezTo>
                <a:cubicBezTo>
                  <a:pt x="11108059" y="1582198"/>
                  <a:pt x="11165141" y="1914094"/>
                  <a:pt x="11136085" y="2059087"/>
                </a:cubicBezTo>
                <a:cubicBezTo>
                  <a:pt x="11107029" y="2204080"/>
                  <a:pt x="11157297" y="2431137"/>
                  <a:pt x="11136085" y="2580215"/>
                </a:cubicBezTo>
                <a:cubicBezTo>
                  <a:pt x="11114873" y="2729293"/>
                  <a:pt x="11152005" y="2872853"/>
                  <a:pt x="11136085" y="3139473"/>
                </a:cubicBezTo>
                <a:cubicBezTo>
                  <a:pt x="11120165" y="3406093"/>
                  <a:pt x="11150257" y="3538695"/>
                  <a:pt x="11136085" y="3813125"/>
                </a:cubicBezTo>
                <a:cubicBezTo>
                  <a:pt x="10897384" y="3833297"/>
                  <a:pt x="10803209" y="3804072"/>
                  <a:pt x="10551441" y="3813125"/>
                </a:cubicBezTo>
                <a:cubicBezTo>
                  <a:pt x="10299673" y="3822178"/>
                  <a:pt x="10083843" y="3830402"/>
                  <a:pt x="9855435" y="3813125"/>
                </a:cubicBezTo>
                <a:cubicBezTo>
                  <a:pt x="9627027" y="3795848"/>
                  <a:pt x="9571993" y="3829884"/>
                  <a:pt x="9493512" y="3813125"/>
                </a:cubicBezTo>
                <a:cubicBezTo>
                  <a:pt x="9415031" y="3796366"/>
                  <a:pt x="9264539" y="3805809"/>
                  <a:pt x="9131590" y="3813125"/>
                </a:cubicBezTo>
                <a:cubicBezTo>
                  <a:pt x="8998641" y="3820441"/>
                  <a:pt x="8670756" y="3808988"/>
                  <a:pt x="8435584" y="3813125"/>
                </a:cubicBezTo>
                <a:cubicBezTo>
                  <a:pt x="8200412" y="3817262"/>
                  <a:pt x="8177904" y="3809446"/>
                  <a:pt x="7962301" y="3813125"/>
                </a:cubicBezTo>
                <a:cubicBezTo>
                  <a:pt x="7746698" y="3816804"/>
                  <a:pt x="7535690" y="3847845"/>
                  <a:pt x="7154935" y="3813125"/>
                </a:cubicBezTo>
                <a:cubicBezTo>
                  <a:pt x="6774180" y="3778405"/>
                  <a:pt x="6890119" y="3790322"/>
                  <a:pt x="6681651" y="3813125"/>
                </a:cubicBezTo>
                <a:cubicBezTo>
                  <a:pt x="6473183" y="3835928"/>
                  <a:pt x="6173467" y="3788492"/>
                  <a:pt x="5874285" y="3813125"/>
                </a:cubicBezTo>
                <a:cubicBezTo>
                  <a:pt x="5575103" y="3837758"/>
                  <a:pt x="5664242" y="3796802"/>
                  <a:pt x="5512362" y="3813125"/>
                </a:cubicBezTo>
                <a:cubicBezTo>
                  <a:pt x="5360482" y="3829448"/>
                  <a:pt x="4991843" y="3807438"/>
                  <a:pt x="4704996" y="3813125"/>
                </a:cubicBezTo>
                <a:cubicBezTo>
                  <a:pt x="4418149" y="3818812"/>
                  <a:pt x="4346003" y="3792228"/>
                  <a:pt x="4231712" y="3813125"/>
                </a:cubicBezTo>
                <a:cubicBezTo>
                  <a:pt x="4117421" y="3834022"/>
                  <a:pt x="3953330" y="3804526"/>
                  <a:pt x="3869790" y="3813125"/>
                </a:cubicBezTo>
                <a:cubicBezTo>
                  <a:pt x="3786250" y="3821724"/>
                  <a:pt x="3586467" y="3819971"/>
                  <a:pt x="3396506" y="3813125"/>
                </a:cubicBezTo>
                <a:cubicBezTo>
                  <a:pt x="3206545" y="3806279"/>
                  <a:pt x="2897239" y="3844517"/>
                  <a:pt x="2589140" y="3813125"/>
                </a:cubicBezTo>
                <a:cubicBezTo>
                  <a:pt x="2281041" y="3781733"/>
                  <a:pt x="2309091" y="3824432"/>
                  <a:pt x="2115856" y="3813125"/>
                </a:cubicBezTo>
                <a:cubicBezTo>
                  <a:pt x="1922621" y="3801818"/>
                  <a:pt x="1845662" y="3796959"/>
                  <a:pt x="1753933" y="3813125"/>
                </a:cubicBezTo>
                <a:cubicBezTo>
                  <a:pt x="1662204" y="3829291"/>
                  <a:pt x="1473349" y="3813688"/>
                  <a:pt x="1280650" y="3813125"/>
                </a:cubicBezTo>
                <a:cubicBezTo>
                  <a:pt x="1087951" y="3812562"/>
                  <a:pt x="945021" y="3800081"/>
                  <a:pt x="696005" y="3813125"/>
                </a:cubicBezTo>
                <a:cubicBezTo>
                  <a:pt x="446989" y="3826169"/>
                  <a:pt x="255615" y="3790436"/>
                  <a:pt x="0" y="3813125"/>
                </a:cubicBezTo>
                <a:cubicBezTo>
                  <a:pt x="6209" y="3537902"/>
                  <a:pt x="-4980" y="3448263"/>
                  <a:pt x="0" y="3253867"/>
                </a:cubicBezTo>
                <a:cubicBezTo>
                  <a:pt x="4980" y="3059471"/>
                  <a:pt x="5664" y="2870537"/>
                  <a:pt x="0" y="2694608"/>
                </a:cubicBezTo>
                <a:cubicBezTo>
                  <a:pt x="-5664" y="2518679"/>
                  <a:pt x="19404" y="2313417"/>
                  <a:pt x="0" y="2059088"/>
                </a:cubicBezTo>
                <a:cubicBezTo>
                  <a:pt x="-19404" y="1804759"/>
                  <a:pt x="-25514" y="1684187"/>
                  <a:pt x="0" y="1423567"/>
                </a:cubicBezTo>
                <a:cubicBezTo>
                  <a:pt x="25514" y="1162947"/>
                  <a:pt x="4183" y="1084687"/>
                  <a:pt x="0" y="788046"/>
                </a:cubicBezTo>
                <a:cubicBezTo>
                  <a:pt x="-4183" y="491405"/>
                  <a:pt x="35888" y="319799"/>
                  <a:pt x="0" y="0"/>
                </a:cubicBezTo>
                <a:close/>
              </a:path>
            </a:pathLst>
          </a:custGeom>
          <a:noFill/>
          <a:ln cap="flat" cmpd="sng" w="38100">
            <a:solidFill>
              <a:srgbClr val="0C0C0C">
                <a:alpha val="54901"/>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pSp>
        <p:nvGrpSpPr>
          <p:cNvPr id="219" name="Google Shape;219;p9"/>
          <p:cNvGrpSpPr/>
          <p:nvPr/>
        </p:nvGrpSpPr>
        <p:grpSpPr>
          <a:xfrm>
            <a:off x="584164" y="4910269"/>
            <a:ext cx="11136086" cy="1253071"/>
            <a:chOff x="6811859" y="1617478"/>
            <a:chExt cx="9588535" cy="935243"/>
          </a:xfrm>
        </p:grpSpPr>
        <p:sp>
          <p:nvSpPr>
            <p:cNvPr id="220" name="Google Shape;220;p9"/>
            <p:cNvSpPr txBox="1"/>
            <p:nvPr/>
          </p:nvSpPr>
          <p:spPr>
            <a:xfrm>
              <a:off x="6811859" y="1617478"/>
              <a:ext cx="1385812" cy="356508"/>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ko-KR" sz="2400">
                  <a:solidFill>
                    <a:schemeClr val="lt1"/>
                  </a:solidFill>
                  <a:latin typeface="Arial"/>
                  <a:ea typeface="Arial"/>
                  <a:cs typeface="Arial"/>
                  <a:sym typeface="Arial"/>
                </a:rPr>
                <a:t>Flask</a:t>
              </a:r>
              <a:endParaRPr sz="2400">
                <a:solidFill>
                  <a:schemeClr val="lt1"/>
                </a:solidFill>
                <a:latin typeface="Arial"/>
                <a:ea typeface="Arial"/>
                <a:cs typeface="Arial"/>
                <a:sym typeface="Arial"/>
              </a:endParaRPr>
            </a:p>
          </p:txBody>
        </p:sp>
        <p:sp>
          <p:nvSpPr>
            <p:cNvPr id="221" name="Google Shape;221;p9"/>
            <p:cNvSpPr txBox="1"/>
            <p:nvPr/>
          </p:nvSpPr>
          <p:spPr>
            <a:xfrm>
              <a:off x="6811859" y="2024383"/>
              <a:ext cx="9588535" cy="528338"/>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 각각의 html 파일 연결</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ko-KR" sz="2000">
                  <a:solidFill>
                    <a:schemeClr val="dk1"/>
                  </a:solidFill>
                  <a:latin typeface="Arial"/>
                  <a:ea typeface="Arial"/>
                  <a:cs typeface="Arial"/>
                  <a:sym typeface="Arial"/>
                </a:rPr>
                <a:t> 로컬 서버 오픈 및 파이썬 파일과 html 변수들을 상호 교환</a:t>
              </a:r>
              <a:endParaRPr sz="2000">
                <a:solidFill>
                  <a:schemeClr val="dk1"/>
                </a:solidFill>
                <a:latin typeface="Arial"/>
                <a:ea typeface="Arial"/>
                <a:cs typeface="Arial"/>
                <a:sym typeface="Arial"/>
              </a:endParaRPr>
            </a:p>
          </p:txBody>
        </p:sp>
      </p:grpSp>
      <p:sp>
        <p:nvSpPr>
          <p:cNvPr id="222" name="Google Shape;222;p9"/>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23" name="Google Shape;223;p9"/>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id="224" name="Google Shape;224;p9"/>
          <p:cNvPicPr preferRelativeResize="0"/>
          <p:nvPr/>
        </p:nvPicPr>
        <p:blipFill rotWithShape="1">
          <a:blip r:embed="rId3">
            <a:alphaModFix/>
          </a:blip>
          <a:srcRect b="0" l="0" r="0" t="0"/>
          <a:stretch/>
        </p:blipFill>
        <p:spPr>
          <a:xfrm>
            <a:off x="3243405" y="1037494"/>
            <a:ext cx="5207867" cy="35171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2019-11-13T02:05:38Z</dcterms:created>
  <dc:creator>혜연 김</dc:creator>
</cp:coreProperties>
</file>